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75" r:id="rId14"/>
    <p:sldId id="270" r:id="rId15"/>
    <p:sldId id="267" r:id="rId16"/>
    <p:sldId id="269" r:id="rId17"/>
    <p:sldId id="271" r:id="rId18"/>
    <p:sldId id="272" r:id="rId19"/>
    <p:sldId id="273" r:id="rId20"/>
    <p:sldId id="274" r:id="rId21"/>
    <p:sldId id="276" r:id="rId22"/>
    <p:sldId id="278" r:id="rId23"/>
    <p:sldId id="277" r:id="rId24"/>
    <p:sldId id="285" r:id="rId25"/>
    <p:sldId id="279" r:id="rId26"/>
    <p:sldId id="280" r:id="rId27"/>
    <p:sldId id="281" r:id="rId28"/>
    <p:sldId id="283" r:id="rId29"/>
    <p:sldId id="282" r:id="rId30"/>
    <p:sldId id="28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C58D"/>
    <a:srgbClr val="3F7141"/>
    <a:srgbClr val="D3E9D3"/>
    <a:srgbClr val="5FAD5F"/>
    <a:srgbClr val="E6F08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34" y="-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1BC4A-5D73-4801-BD43-D306ABC6ED0B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99F6-893F-432B-B507-74290E7A7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1BC4A-5D73-4801-BD43-D306ABC6ED0B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99F6-893F-432B-B507-74290E7A7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1BC4A-5D73-4801-BD43-D306ABC6ED0B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99F6-893F-432B-B507-74290E7A7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1BC4A-5D73-4801-BD43-D306ABC6ED0B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99F6-893F-432B-B507-74290E7A7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1BC4A-5D73-4801-BD43-D306ABC6ED0B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99F6-893F-432B-B507-74290E7A7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1BC4A-5D73-4801-BD43-D306ABC6ED0B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99F6-893F-432B-B507-74290E7A7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1BC4A-5D73-4801-BD43-D306ABC6ED0B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99F6-893F-432B-B507-74290E7A7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1BC4A-5D73-4801-BD43-D306ABC6ED0B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99F6-893F-432B-B507-74290E7A7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1BC4A-5D73-4801-BD43-D306ABC6ED0B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99F6-893F-432B-B507-74290E7A7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1BC4A-5D73-4801-BD43-D306ABC6ED0B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99F6-893F-432B-B507-74290E7A7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1BC4A-5D73-4801-BD43-D306ABC6ED0B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999F6-893F-432B-B507-74290E7A7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1BC4A-5D73-4801-BD43-D306ABC6ED0B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999F6-893F-432B-B507-74290E7A7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ольцо 4"/>
          <p:cNvSpPr/>
          <p:nvPr/>
        </p:nvSpPr>
        <p:spPr>
          <a:xfrm>
            <a:off x="-5215006" y="-5357874"/>
            <a:ext cx="11001452" cy="11144304"/>
          </a:xfrm>
          <a:prstGeom prst="donut">
            <a:avLst>
              <a:gd name="adj" fmla="val 16597"/>
            </a:avLst>
          </a:prstGeom>
          <a:solidFill>
            <a:srgbClr val="D3E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2066" y="5105424"/>
            <a:ext cx="5857916" cy="1752600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Некрасова Юлия Владимировна,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начальник Управления образования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администрации Афанасьевского МО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4" name="Кольцо 3"/>
          <p:cNvSpPr/>
          <p:nvPr/>
        </p:nvSpPr>
        <p:spPr>
          <a:xfrm>
            <a:off x="-4214874" y="-4357742"/>
            <a:ext cx="7643866" cy="7572380"/>
          </a:xfrm>
          <a:prstGeom prst="donut">
            <a:avLst>
              <a:gd name="adj" fmla="val 42106"/>
            </a:avLst>
          </a:prstGeom>
          <a:gradFill flip="none" rotWithShape="1">
            <a:gsLst>
              <a:gs pos="0">
                <a:srgbClr val="DDEBCF">
                  <a:alpha val="98000"/>
                </a:srgbClr>
              </a:gs>
              <a:gs pos="18000">
                <a:srgbClr val="DDEBCF">
                  <a:alpha val="22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4508" y="288766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Об итогах, текущих задачах  и перспективах развития</a:t>
            </a:r>
            <a:br>
              <a:rPr lang="ru-RU" b="1" dirty="0" smtClean="0"/>
            </a:br>
            <a:r>
              <a:rPr lang="ru-RU" b="1" dirty="0" smtClean="0"/>
              <a:t>муниципальной системы образования</a:t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2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Начальные школы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0" y="642918"/>
          <a:ext cx="9144001" cy="125158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86050"/>
                <a:gridCol w="3214710"/>
                <a:gridCol w="3143241"/>
              </a:tblGrid>
              <a:tr h="428628">
                <a:tc>
                  <a:txBody>
                    <a:bodyPr/>
                    <a:lstStyle/>
                    <a:p>
                      <a:r>
                        <a:rPr lang="ru-RU" dirty="0" smtClean="0"/>
                        <a:t>За 5 лет ни 1 участника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Участники не каждый год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Ежегодно есть участники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58D"/>
                    </a:solidFill>
                  </a:tcPr>
                </a:tc>
              </a:tr>
              <a:tr h="551653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НОШ д. </a:t>
                      </a:r>
                      <a:r>
                        <a:rPr lang="ru-RU" sz="1600" b="1" dirty="0" err="1" smtClean="0"/>
                        <a:t>Жарковы</a:t>
                      </a:r>
                      <a:endParaRPr lang="ru-RU" sz="16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НОШ д. </a:t>
                      </a:r>
                      <a:r>
                        <a:rPr lang="ru-RU" sz="1600" b="1" dirty="0" err="1" smtClean="0"/>
                        <a:t>Шердынята</a:t>
                      </a:r>
                      <a:r>
                        <a:rPr lang="ru-RU" sz="1600" b="1" dirty="0" smtClean="0"/>
                        <a:t> –</a:t>
                      </a:r>
                      <a:r>
                        <a:rPr lang="ru-RU" sz="1600" b="1" baseline="0" dirty="0" smtClean="0"/>
                        <a:t> 1</a:t>
                      </a:r>
                    </a:p>
                    <a:p>
                      <a:r>
                        <a:rPr lang="ru-RU" sz="1600" b="1" baseline="0" dirty="0" smtClean="0"/>
                        <a:t>НОШ д. </a:t>
                      </a:r>
                      <a:r>
                        <a:rPr lang="ru-RU" sz="1600" b="1" baseline="0" dirty="0" err="1" smtClean="0"/>
                        <a:t>Ожегино</a:t>
                      </a:r>
                      <a:r>
                        <a:rPr lang="ru-RU" sz="1600" b="1" baseline="0" dirty="0" smtClean="0"/>
                        <a:t> – 1</a:t>
                      </a:r>
                    </a:p>
                    <a:p>
                      <a:r>
                        <a:rPr lang="ru-RU" sz="1600" b="1" baseline="0" dirty="0" smtClean="0"/>
                        <a:t>НОШ п. Камский - 1</a:t>
                      </a:r>
                      <a:endParaRPr lang="ru-RU" sz="1600" b="1" dirty="0" smtClean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DC58D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191553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Детские сады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1" y="2571744"/>
          <a:ext cx="9144001" cy="210613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86050"/>
                <a:gridCol w="3214710"/>
                <a:gridCol w="3143241"/>
              </a:tblGrid>
              <a:tr h="551653">
                <a:tc>
                  <a:txBody>
                    <a:bodyPr/>
                    <a:lstStyle/>
                    <a:p>
                      <a:r>
                        <a:rPr lang="ru-RU" dirty="0" smtClean="0"/>
                        <a:t>За 5 лет ни 1 участника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Участники не каждый год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Ежегодно есть участники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58D"/>
                    </a:solidFill>
                  </a:tcPr>
                </a:tc>
              </a:tr>
              <a:tr h="551653"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ДС «Радуга» </a:t>
                      </a:r>
                      <a:r>
                        <a:rPr lang="ru-RU" sz="1600" b="1" dirty="0" err="1" smtClean="0"/>
                        <a:t>пгт</a:t>
                      </a:r>
                      <a:r>
                        <a:rPr lang="ru-RU" sz="1600" b="1" dirty="0" smtClean="0"/>
                        <a:t> </a:t>
                      </a:r>
                      <a:r>
                        <a:rPr lang="ru-RU" sz="1600" b="1" dirty="0" err="1" smtClean="0"/>
                        <a:t>Афанасьево</a:t>
                      </a:r>
                      <a:r>
                        <a:rPr lang="ru-RU" sz="1600" b="1" dirty="0" smtClean="0"/>
                        <a:t> – 4</a:t>
                      </a:r>
                    </a:p>
                    <a:p>
                      <a:r>
                        <a:rPr lang="ru-RU" sz="1600" b="1" dirty="0" smtClean="0"/>
                        <a:t>ДС «Родничок» с. </a:t>
                      </a:r>
                      <a:r>
                        <a:rPr lang="ru-RU" sz="1600" b="1" dirty="0" err="1" smtClean="0"/>
                        <a:t>Гордино</a:t>
                      </a:r>
                      <a:r>
                        <a:rPr lang="ru-RU" sz="1600" b="1" dirty="0" smtClean="0"/>
                        <a:t> – 3</a:t>
                      </a:r>
                    </a:p>
                    <a:p>
                      <a:r>
                        <a:rPr lang="ru-RU" sz="1600" b="1" dirty="0" smtClean="0"/>
                        <a:t>ДС д. Московская – 2</a:t>
                      </a:r>
                    </a:p>
                    <a:p>
                      <a:r>
                        <a:rPr lang="ru-RU" sz="1600" b="1" dirty="0" smtClean="0"/>
                        <a:t>ДС «Улыбка» – 3</a:t>
                      </a:r>
                    </a:p>
                    <a:p>
                      <a:r>
                        <a:rPr lang="ru-RU" sz="1600" b="1" dirty="0" smtClean="0"/>
                        <a:t>ДС «</a:t>
                      </a:r>
                      <a:r>
                        <a:rPr lang="ru-RU" sz="1600" b="1" dirty="0" err="1" smtClean="0"/>
                        <a:t>Аленушка</a:t>
                      </a:r>
                      <a:r>
                        <a:rPr lang="ru-RU" sz="1600" b="1" dirty="0" smtClean="0"/>
                        <a:t>» – 1</a:t>
                      </a:r>
                    </a:p>
                    <a:p>
                      <a:r>
                        <a:rPr lang="ru-RU" sz="1600" b="1" dirty="0" smtClean="0"/>
                        <a:t>ДС «Рябинка» - 2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ДС «Солнышко» д. </a:t>
                      </a:r>
                      <a:r>
                        <a:rPr lang="ru-RU" sz="1600" b="1" dirty="0" err="1" smtClean="0"/>
                        <a:t>Ичетовкины</a:t>
                      </a:r>
                      <a:endParaRPr lang="ru-RU" sz="16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DC58D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0" y="464344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Учреждения дополнительного образования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0" y="5286388"/>
          <a:ext cx="9144001" cy="113077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86050"/>
                <a:gridCol w="3214710"/>
                <a:gridCol w="3143241"/>
              </a:tblGrid>
              <a:tr h="551653">
                <a:tc>
                  <a:txBody>
                    <a:bodyPr/>
                    <a:lstStyle/>
                    <a:p>
                      <a:r>
                        <a:rPr lang="ru-RU" dirty="0" smtClean="0"/>
                        <a:t>За 5 лет ни 1 участника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Участники не каждый год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Ежегодно есть участники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58D"/>
                    </a:solidFill>
                  </a:tcPr>
                </a:tc>
              </a:tr>
              <a:tr h="551653"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ДДТ </a:t>
                      </a:r>
                      <a:r>
                        <a:rPr lang="ru-RU" sz="1600" b="1" dirty="0" err="1" smtClean="0"/>
                        <a:t>пгт</a:t>
                      </a:r>
                      <a:r>
                        <a:rPr lang="ru-RU" sz="1600" b="1" dirty="0" smtClean="0"/>
                        <a:t> </a:t>
                      </a:r>
                      <a:r>
                        <a:rPr lang="ru-RU" sz="1600" b="1" dirty="0" err="1" smtClean="0"/>
                        <a:t>Афанасьево</a:t>
                      </a:r>
                      <a:r>
                        <a:rPr lang="ru-RU" sz="1600" b="1" dirty="0" smtClean="0"/>
                        <a:t> – 2</a:t>
                      </a:r>
                    </a:p>
                    <a:p>
                      <a:r>
                        <a:rPr lang="ru-RU" sz="1600" b="1" dirty="0" smtClean="0"/>
                        <a:t>СШ </a:t>
                      </a:r>
                      <a:r>
                        <a:rPr lang="ru-RU" sz="1600" b="1" dirty="0" err="1" smtClean="0"/>
                        <a:t>пгт</a:t>
                      </a:r>
                      <a:r>
                        <a:rPr lang="ru-RU" sz="1600" b="1" dirty="0" smtClean="0"/>
                        <a:t> </a:t>
                      </a:r>
                      <a:r>
                        <a:rPr lang="ru-RU" sz="1600" b="1" dirty="0" err="1" smtClean="0"/>
                        <a:t>Афанасьево</a:t>
                      </a:r>
                      <a:r>
                        <a:rPr lang="ru-RU" sz="1600" b="1" baseline="0" dirty="0" smtClean="0"/>
                        <a:t> - 1</a:t>
                      </a:r>
                      <a:endParaRPr lang="ru-RU" sz="1600" b="1" dirty="0" smtClean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DC58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9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qk7RBavXX6nynjSfYOYEOzgME8vy21ZrdlWZ4d0bU0wn3Jbachd2vbZfTAaBjcdpRsT7SGq5854mFCfHNRl8Koh3.jpg"/>
          <p:cNvPicPr>
            <a:picLocks noChangeAspect="1"/>
          </p:cNvPicPr>
          <p:nvPr/>
        </p:nvPicPr>
        <p:blipFill>
          <a:blip r:embed="rId2" cstate="print"/>
          <a:srcRect t="15625" r="1562" b="15625"/>
          <a:stretch>
            <a:fillRect/>
          </a:stretch>
        </p:blipFill>
        <p:spPr>
          <a:xfrm>
            <a:off x="5214942" y="343525"/>
            <a:ext cx="3286148" cy="3442631"/>
          </a:xfrm>
          <a:prstGeom prst="ellipse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44" y="3857628"/>
            <a:ext cx="864399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3F7141"/>
                </a:solidFill>
              </a:rPr>
              <a:t>Награды,</a:t>
            </a:r>
          </a:p>
          <a:p>
            <a:r>
              <a:rPr lang="ru-RU" sz="4800" b="1" dirty="0" smtClean="0">
                <a:solidFill>
                  <a:srgbClr val="3F7141"/>
                </a:solidFill>
              </a:rPr>
              <a:t>звания,</a:t>
            </a:r>
          </a:p>
          <a:p>
            <a:r>
              <a:rPr lang="ru-RU" sz="4800" b="1" dirty="0" smtClean="0">
                <a:solidFill>
                  <a:srgbClr val="3F7141"/>
                </a:solidFill>
              </a:rPr>
              <a:t>премии</a:t>
            </a:r>
          </a:p>
          <a:p>
            <a:endParaRPr lang="ru-RU" sz="6000" b="1" dirty="0">
              <a:solidFill>
                <a:srgbClr val="3F7141"/>
              </a:solidFill>
            </a:endParaRPr>
          </a:p>
        </p:txBody>
      </p:sp>
      <p:pic>
        <p:nvPicPr>
          <p:cNvPr id="6" name="Рисунок 5" descr="qzXWF1ORhyjAGwZvHF5ilCMdt8w2wXz0Kzw-s43Okyeva8QsINmZOULtyUNKWMJbiWXt9bVgzvbLI0FnFizvZZRt.jpg"/>
          <p:cNvPicPr>
            <a:picLocks noChangeAspect="1"/>
          </p:cNvPicPr>
          <p:nvPr/>
        </p:nvPicPr>
        <p:blipFill>
          <a:blip r:embed="rId3"/>
          <a:srcRect t="8333" r="25353" b="26041"/>
          <a:stretch>
            <a:fillRect/>
          </a:stretch>
        </p:blipFill>
        <p:spPr>
          <a:xfrm>
            <a:off x="2000232" y="0"/>
            <a:ext cx="3880309" cy="4214818"/>
          </a:xfrm>
          <a:prstGeom prst="ellipse">
            <a:avLst/>
          </a:prstGeom>
        </p:spPr>
      </p:pic>
      <p:pic>
        <p:nvPicPr>
          <p:cNvPr id="7" name="Рисунок 6" descr="ar4MDh0RTs8d2qSRtGhEIQ1wjZscg6v2VIGt_GMulGbyOE4GyMkSduO2FZyATlQ0yFiLocFnID5giJ-WIN6hQHcr.jpg"/>
          <p:cNvPicPr>
            <a:picLocks noChangeAspect="1"/>
          </p:cNvPicPr>
          <p:nvPr/>
        </p:nvPicPr>
        <p:blipFill>
          <a:blip r:embed="rId4"/>
          <a:srcRect l="14433" t="32292" r="29253" b="9375"/>
          <a:stretch>
            <a:fillRect/>
          </a:stretch>
        </p:blipFill>
        <p:spPr>
          <a:xfrm>
            <a:off x="3571868" y="2798567"/>
            <a:ext cx="4131923" cy="4059433"/>
          </a:xfrm>
          <a:prstGeom prst="ellipse">
            <a:avLst/>
          </a:prstGeom>
        </p:spPr>
      </p:pic>
      <p:pic>
        <p:nvPicPr>
          <p:cNvPr id="9" name="Рисунок 8" descr="free-icon-teamwork-4599890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1472" y="571480"/>
            <a:ext cx="723583" cy="723583"/>
          </a:xfrm>
          <a:prstGeom prst="rect">
            <a:avLst/>
          </a:prstGeom>
        </p:spPr>
      </p:pic>
      <p:pic>
        <p:nvPicPr>
          <p:cNvPr id="10" name="Рисунок 9" descr="free-icon-contract-4599722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1472" y="1571612"/>
            <a:ext cx="785818" cy="785818"/>
          </a:xfrm>
          <a:prstGeom prst="rect">
            <a:avLst/>
          </a:prstGeom>
        </p:spPr>
      </p:pic>
      <p:pic>
        <p:nvPicPr>
          <p:cNvPr id="11" name="Рисунок 10" descr="free-icon-income-4599768.pn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1473" y="2714620"/>
            <a:ext cx="785818" cy="78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617111"/>
          <a:ext cx="9144001" cy="98789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57488"/>
                <a:gridCol w="3286148"/>
                <a:gridCol w="3000365"/>
              </a:tblGrid>
              <a:tr h="530600">
                <a:tc>
                  <a:txBody>
                    <a:bodyPr/>
                    <a:lstStyle/>
                    <a:p>
                      <a:r>
                        <a:rPr lang="ru-RU" dirty="0" smtClean="0"/>
                        <a:t>За 5 лет ни одной</a:t>
                      </a:r>
                      <a:r>
                        <a:rPr lang="ru-RU" baseline="0" dirty="0" smtClean="0"/>
                        <a:t> награды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 5 лет до 2 наград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 5 лет 3 и более наград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58D"/>
                    </a:solidFill>
                  </a:tcPr>
                </a:tc>
              </a:tr>
              <a:tr h="457297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СОШ</a:t>
                      </a:r>
                      <a:r>
                        <a:rPr lang="ru-RU" sz="1600" b="1" baseline="0" dirty="0" smtClean="0"/>
                        <a:t> с. Бисерово</a:t>
                      </a:r>
                      <a:endParaRPr lang="ru-RU" sz="16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СОШ с. Пашино - 1</a:t>
                      </a:r>
                      <a:endParaRPr lang="ru-RU" sz="16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СОШ с. </a:t>
                      </a:r>
                      <a:r>
                        <a:rPr lang="ru-RU" sz="1600" b="1" dirty="0" err="1" smtClean="0"/>
                        <a:t>Гордино</a:t>
                      </a:r>
                      <a:r>
                        <a:rPr lang="ru-RU" sz="1600" b="1" dirty="0" smtClean="0"/>
                        <a:t> – 5 </a:t>
                      </a:r>
                      <a:endParaRPr lang="ru-RU" sz="16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DC58D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-1329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Средние школы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7161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Основные и начальные школы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2214554"/>
          <a:ext cx="9144001" cy="17983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28926"/>
                <a:gridCol w="3286148"/>
                <a:gridCol w="2928927"/>
              </a:tblGrid>
              <a:tr h="1115677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ООШ д. </a:t>
                      </a:r>
                      <a:r>
                        <a:rPr lang="ru-RU" sz="1600" b="1" dirty="0" err="1" smtClean="0"/>
                        <a:t>Архипята</a:t>
                      </a:r>
                      <a:r>
                        <a:rPr lang="ru-RU" sz="1600" b="1" dirty="0" smtClean="0"/>
                        <a:t> </a:t>
                      </a:r>
                    </a:p>
                    <a:p>
                      <a:r>
                        <a:rPr lang="ru-RU" sz="1600" b="1" dirty="0" smtClean="0"/>
                        <a:t>ООШ с. Савинцы</a:t>
                      </a:r>
                    </a:p>
                    <a:p>
                      <a:r>
                        <a:rPr lang="ru-RU" sz="1600" b="1" dirty="0" smtClean="0"/>
                        <a:t>ООШ п. Бор</a:t>
                      </a:r>
                    </a:p>
                    <a:p>
                      <a:r>
                        <a:rPr lang="ru-RU" sz="1600" b="1" dirty="0" smtClean="0"/>
                        <a:t>ООШ д. </a:t>
                      </a:r>
                      <a:r>
                        <a:rPr lang="ru-RU" sz="1600" b="1" dirty="0" err="1" smtClean="0"/>
                        <a:t>Ромаши</a:t>
                      </a:r>
                      <a:endParaRPr lang="ru-RU" sz="1600" b="1" dirty="0" smtClean="0"/>
                    </a:p>
                    <a:p>
                      <a:r>
                        <a:rPr lang="ru-RU" sz="1600" b="1" dirty="0" smtClean="0"/>
                        <a:t>ООШ д. </a:t>
                      </a:r>
                      <a:r>
                        <a:rPr lang="ru-RU" sz="1600" b="1" dirty="0" err="1" smtClean="0"/>
                        <a:t>Кувакуш</a:t>
                      </a:r>
                      <a:endParaRPr lang="ru-RU" sz="1600" b="1" dirty="0" smtClean="0"/>
                    </a:p>
                    <a:p>
                      <a:r>
                        <a:rPr lang="ru-RU" sz="1600" b="1" dirty="0" smtClean="0"/>
                        <a:t>ООШ д. Московская</a:t>
                      </a:r>
                    </a:p>
                    <a:p>
                      <a:r>
                        <a:rPr lang="ru-RU" sz="1600" b="1" dirty="0" smtClean="0"/>
                        <a:t>Все начальные школы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ООШ п. </a:t>
                      </a:r>
                      <a:r>
                        <a:rPr lang="ru-RU" sz="1600" b="1" dirty="0" err="1" smtClean="0"/>
                        <a:t>Лытка</a:t>
                      </a:r>
                      <a:r>
                        <a:rPr lang="ru-RU" sz="1600" b="1" dirty="0" smtClean="0"/>
                        <a:t> - 2</a:t>
                      </a:r>
                    </a:p>
                    <a:p>
                      <a:r>
                        <a:rPr lang="ru-RU" sz="1600" b="1" dirty="0" smtClean="0"/>
                        <a:t>ООШ д. Ванино – 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ООШ д. Илюши – 1</a:t>
                      </a:r>
                      <a:endParaRPr lang="ru-RU" sz="16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DC58D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398723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Детские сады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-1" y="4534866"/>
          <a:ext cx="9144001" cy="822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28927"/>
                <a:gridCol w="3286148"/>
                <a:gridCol w="2928926"/>
              </a:tblGrid>
              <a:tr h="6970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ДС «Рябинка»</a:t>
                      </a:r>
                      <a:r>
                        <a:rPr lang="ru-RU" sz="1600" b="1" baseline="0" dirty="0" smtClean="0"/>
                        <a:t> </a:t>
                      </a:r>
                      <a:r>
                        <a:rPr lang="ru-RU" sz="1600" b="1" baseline="0" dirty="0" err="1" smtClean="0"/>
                        <a:t>пгт</a:t>
                      </a:r>
                      <a:r>
                        <a:rPr lang="ru-RU" sz="1600" b="1" baseline="0" dirty="0" smtClean="0"/>
                        <a:t> </a:t>
                      </a:r>
                      <a:r>
                        <a:rPr lang="ru-RU" sz="1600" b="1" baseline="0" dirty="0" err="1" smtClean="0"/>
                        <a:t>Афанасьево</a:t>
                      </a:r>
                      <a:endParaRPr lang="ru-RU" sz="16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ДС «Родничок» с. </a:t>
                      </a:r>
                      <a:r>
                        <a:rPr lang="ru-RU" sz="1600" b="1" dirty="0" err="1" smtClean="0"/>
                        <a:t>Гордино</a:t>
                      </a:r>
                      <a:r>
                        <a:rPr lang="ru-RU" sz="1600" b="1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ДС «Улыбка»  с. Бисерово</a:t>
                      </a:r>
                      <a:endParaRPr lang="ru-RU" sz="16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ДС «Радуга» – 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ДС «Солнышко» -2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DC58D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534455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Учреждения дополнительного образования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0" y="5946658"/>
          <a:ext cx="9144001" cy="6970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28926"/>
                <a:gridCol w="3357586"/>
                <a:gridCol w="2857489"/>
              </a:tblGrid>
              <a:tr h="6970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СШ - 2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ДДТ - 3</a:t>
                      </a:r>
                      <a:endParaRPr lang="ru-RU" sz="16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DC58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14290"/>
            <a:ext cx="86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3F7141"/>
                </a:solidFill>
              </a:rPr>
              <a:t>Влияние</a:t>
            </a:r>
            <a:endParaRPr lang="ru-RU" sz="6000" b="1" dirty="0">
              <a:solidFill>
                <a:srgbClr val="3F714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4546" y="1142984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педагога на ученика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14282" y="1857364"/>
            <a:ext cx="2143140" cy="1071570"/>
            <a:chOff x="714380" y="2000240"/>
            <a:chExt cx="2357422" cy="1214446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714380" y="2000240"/>
              <a:ext cx="2357422" cy="1214446"/>
            </a:xfrm>
            <a:prstGeom prst="rect">
              <a:avLst/>
            </a:prstGeom>
            <a:noFill/>
            <a:ln>
              <a:solidFill>
                <a:srgbClr val="3F71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57224" y="2187078"/>
              <a:ext cx="2143140" cy="70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/>
                <a:t>Качество преподавания</a:t>
              </a:r>
              <a:endParaRPr lang="ru-RU" sz="2000" b="1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000892" y="3357562"/>
            <a:ext cx="1928826" cy="714380"/>
            <a:chOff x="714380" y="2000240"/>
            <a:chExt cx="2357422" cy="121444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4380" y="2000240"/>
              <a:ext cx="2357422" cy="1214446"/>
            </a:xfrm>
            <a:prstGeom prst="rect">
              <a:avLst/>
            </a:prstGeom>
            <a:noFill/>
            <a:ln>
              <a:solidFill>
                <a:srgbClr val="3F71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6638" y="2000240"/>
              <a:ext cx="2143140" cy="70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/>
                <a:t>Ожидания учителя</a:t>
              </a:r>
              <a:endParaRPr lang="ru-RU" sz="2000" b="1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428860" y="1857364"/>
            <a:ext cx="4500594" cy="2214578"/>
            <a:chOff x="714380" y="2000240"/>
            <a:chExt cx="2357422" cy="135536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14380" y="2000240"/>
              <a:ext cx="2357422" cy="1355361"/>
            </a:xfrm>
            <a:prstGeom prst="rect">
              <a:avLst/>
            </a:prstGeom>
            <a:noFill/>
            <a:ln>
              <a:solidFill>
                <a:srgbClr val="3F71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57224" y="2087683"/>
              <a:ext cx="2143140" cy="1186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/>
                <a:t>Представление учителя </a:t>
              </a:r>
            </a:p>
            <a:p>
              <a:pPr algn="ctr"/>
              <a:r>
                <a:rPr lang="ru-RU" sz="2000" b="1" dirty="0" smtClean="0"/>
                <a:t>о преподавании, учении, успехах в учебе и об учениках, понимание прогресса в обучении и передача этого понимания ученикам</a:t>
              </a:r>
              <a:endParaRPr lang="ru-RU" sz="2000" b="1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7000892" y="1857364"/>
            <a:ext cx="1928826" cy="1428760"/>
            <a:chOff x="785818" y="2143116"/>
            <a:chExt cx="2286016" cy="1571636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785818" y="2143116"/>
              <a:ext cx="2286016" cy="1571636"/>
            </a:xfrm>
            <a:prstGeom prst="rect">
              <a:avLst/>
            </a:prstGeom>
            <a:noFill/>
            <a:ln>
              <a:solidFill>
                <a:srgbClr val="3F71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57224" y="2143116"/>
              <a:ext cx="214314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/>
                <a:t>Открытость учителя, готовность удивляться</a:t>
              </a:r>
              <a:endParaRPr lang="ru-RU" sz="2000" b="1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42844" y="3000372"/>
            <a:ext cx="2214546" cy="1214446"/>
            <a:chOff x="1397002" y="1913273"/>
            <a:chExt cx="1674800" cy="121444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1456531" y="1913273"/>
              <a:ext cx="1615271" cy="1214446"/>
            </a:xfrm>
            <a:prstGeom prst="rect">
              <a:avLst/>
            </a:prstGeom>
            <a:noFill/>
            <a:ln>
              <a:solidFill>
                <a:srgbClr val="3F71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97002" y="2000240"/>
              <a:ext cx="1631145" cy="1015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/>
                <a:t>Поощрение усилий школьников</a:t>
              </a:r>
              <a:endParaRPr lang="ru-RU" sz="2000" b="1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2928926" y="4143380"/>
            <a:ext cx="3071802" cy="2428892"/>
            <a:chOff x="0" y="1714488"/>
            <a:chExt cx="3071802" cy="214314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0" y="1714488"/>
              <a:ext cx="3071802" cy="2143140"/>
            </a:xfrm>
            <a:prstGeom prst="rect">
              <a:avLst/>
            </a:prstGeom>
            <a:noFill/>
            <a:ln>
              <a:solidFill>
                <a:srgbClr val="3F71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42876" y="1857364"/>
              <a:ext cx="285752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/>
                <a:t>Психологический климат в классе, благожелательная атмосфера, в которой дети не боятся сделать ошибки</a:t>
              </a:r>
              <a:endParaRPr lang="ru-RU" sz="2000" b="1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143636" y="4143380"/>
            <a:ext cx="2786082" cy="2428892"/>
            <a:chOff x="714380" y="2143116"/>
            <a:chExt cx="2357422" cy="2428892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714380" y="2143116"/>
              <a:ext cx="2357422" cy="2428892"/>
            </a:xfrm>
            <a:prstGeom prst="rect">
              <a:avLst/>
            </a:prstGeom>
            <a:noFill/>
            <a:ln>
              <a:solidFill>
                <a:srgbClr val="3F71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57224" y="2325239"/>
              <a:ext cx="214314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/>
                <a:t>Ясные и четкие формулировки критериев успеха и оценки достижений, предоставляемые учителем</a:t>
              </a:r>
              <a:endParaRPr lang="ru-RU" sz="2000" b="1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214282" y="4286256"/>
            <a:ext cx="2500330" cy="2286016"/>
            <a:chOff x="714380" y="2000240"/>
            <a:chExt cx="2357422" cy="1214446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714380" y="2000240"/>
              <a:ext cx="2357422" cy="1214446"/>
            </a:xfrm>
            <a:prstGeom prst="rect">
              <a:avLst/>
            </a:prstGeom>
            <a:noFill/>
            <a:ln>
              <a:solidFill>
                <a:srgbClr val="3F71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57224" y="2214554"/>
              <a:ext cx="2143140" cy="749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/>
                <a:t>Вовлечение </a:t>
              </a:r>
            </a:p>
            <a:p>
              <a:pPr algn="ctr"/>
              <a:r>
                <a:rPr lang="ru-RU" sz="2000" b="1" dirty="0" smtClean="0"/>
                <a:t>в учебную деятельность всех обучающихся</a:t>
              </a:r>
              <a:endParaRPr lang="ru-RU" sz="2000" b="1" dirty="0"/>
            </a:p>
          </p:txBody>
        </p:sp>
      </p:grpSp>
      <p:pic>
        <p:nvPicPr>
          <p:cNvPr id="37" name="Рисунок 36" descr="free-icon-new-project-4599870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29256" y="357167"/>
            <a:ext cx="642941" cy="642941"/>
          </a:xfrm>
          <a:prstGeom prst="rect">
            <a:avLst/>
          </a:prstGeom>
        </p:spPr>
      </p:pic>
      <p:pic>
        <p:nvPicPr>
          <p:cNvPr id="38" name="Рисунок 37" descr="free-icon-mission-4599649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57951" y="357166"/>
            <a:ext cx="642941" cy="642941"/>
          </a:xfrm>
          <a:prstGeom prst="rect">
            <a:avLst/>
          </a:prstGeom>
        </p:spPr>
      </p:pic>
      <p:pic>
        <p:nvPicPr>
          <p:cNvPr id="40" name="Рисунок 39" descr="free-icon-research-and-development-4599858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15206" y="357166"/>
            <a:ext cx="642942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un9-22.userapi.com/s/v1/if2/yiEBMs_-VngYUU_RY6dalQU4yU_BB1fs_gV8I_wNUTNbXKSAR9YdGX20LF-wwQop3rDgc7Tz1NqfllTyeG2XJ7IE.jpg?quality=95&amp;as=32x21,48x32,72x48,108x72,160x107,240x160,360x240,480x320,540x360,640x427,720x480,1080x720,1280x853,1440x960,2560x1707&amp;from=bu&amp;cs=1280x0"/>
          <p:cNvPicPr>
            <a:picLocks noChangeAspect="1" noChangeArrowheads="1"/>
          </p:cNvPicPr>
          <p:nvPr/>
        </p:nvPicPr>
        <p:blipFill>
          <a:blip r:embed="rId2"/>
          <a:srcRect t="10578" b="22313"/>
          <a:stretch>
            <a:fillRect/>
          </a:stretch>
        </p:blipFill>
        <p:spPr bwMode="auto">
          <a:xfrm>
            <a:off x="-32" y="642918"/>
            <a:ext cx="9264931" cy="41434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29058" y="3786190"/>
            <a:ext cx="4857784" cy="2928958"/>
          </a:xfrm>
          <a:prstGeom prst="rect">
            <a:avLst/>
          </a:prstGeom>
          <a:solidFill>
            <a:srgbClr val="8DC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«Ближе всего к ученикам - их классные руководители. Такая постоянная каждодневная работа, связанная с обучением, воспитанием детей, - это огромная ответственность, и она, конечно, требует особой подготовки наставников и их особой поддержки».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                                               В.В. Путин                          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642974" y="4786322"/>
            <a:ext cx="52864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Глава 2</a:t>
            </a:r>
          </a:p>
          <a:p>
            <a:pPr algn="ctr"/>
            <a:r>
              <a:rPr lang="ru-RU" sz="4400" b="1" dirty="0" smtClean="0">
                <a:solidFill>
                  <a:srgbClr val="3F7141"/>
                </a:solidFill>
              </a:rPr>
              <a:t>Классный руководитель</a:t>
            </a:r>
            <a:endParaRPr lang="ru-RU" sz="4400" b="1" dirty="0">
              <a:solidFill>
                <a:srgbClr val="3F714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sun9-33.userapi.com/s/v1/if2/1xuAMya8BtI__8IOKrq4MeOHHC67ao8RCey2MvRbgLM723uhkdEpvEHJWNsGHwFFJ08zdEHUyBzz_zTSbvsNzu1L.jpg?quality=95&amp;as=32x21,48x32,72x48,108x72,160x107,240x160,360x240,480x320,540x360,640x427,720x480,1080x720,1280x853,1440x960,2560x1707&amp;from=bu&amp;cs=1280x0"/>
          <p:cNvPicPr>
            <a:picLocks noChangeAspect="1" noChangeArrowheads="1"/>
          </p:cNvPicPr>
          <p:nvPr/>
        </p:nvPicPr>
        <p:blipFill>
          <a:blip r:embed="rId2"/>
          <a:srcRect r="36905"/>
          <a:stretch>
            <a:fillRect/>
          </a:stretch>
        </p:blipFill>
        <p:spPr bwMode="auto">
          <a:xfrm>
            <a:off x="-857288" y="2644766"/>
            <a:ext cx="3786182" cy="3998944"/>
          </a:xfrm>
          <a:prstGeom prst="flowChartDelay">
            <a:avLst/>
          </a:prstGeom>
          <a:noFill/>
        </p:spPr>
      </p:pic>
      <p:sp>
        <p:nvSpPr>
          <p:cNvPr id="6" name="Кольцо 5"/>
          <p:cNvSpPr/>
          <p:nvPr/>
        </p:nvSpPr>
        <p:spPr>
          <a:xfrm>
            <a:off x="6715140" y="-4786370"/>
            <a:ext cx="7643866" cy="7572380"/>
          </a:xfrm>
          <a:prstGeom prst="donut">
            <a:avLst>
              <a:gd name="adj" fmla="val 42106"/>
            </a:avLst>
          </a:prstGeom>
          <a:gradFill flip="none" rotWithShape="1">
            <a:gsLst>
              <a:gs pos="0">
                <a:srgbClr val="DDEBCF">
                  <a:alpha val="98000"/>
                </a:srgbClr>
              </a:gs>
              <a:gs pos="18000">
                <a:srgbClr val="DDEBCF">
                  <a:alpha val="22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43240" y="1214422"/>
            <a:ext cx="5857916" cy="6215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 smtClean="0">
                <a:solidFill>
                  <a:srgbClr val="002060"/>
                </a:solidFill>
              </a:rPr>
              <a:t>Федеральный закон от 29.12.2012 №273-ФЗ 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«Об образовании в Российской Федерации»</a:t>
            </a:r>
          </a:p>
          <a:p>
            <a:endParaRPr lang="ru-RU" sz="800" i="1" dirty="0" smtClean="0">
              <a:solidFill>
                <a:srgbClr val="002060"/>
              </a:solidFill>
            </a:endParaRPr>
          </a:p>
          <a:p>
            <a:r>
              <a:rPr lang="ru-RU" i="1" dirty="0" smtClean="0">
                <a:solidFill>
                  <a:srgbClr val="002060"/>
                </a:solidFill>
              </a:rPr>
              <a:t>Федеральный государственный образовательный стандарт</a:t>
            </a:r>
          </a:p>
          <a:p>
            <a:endParaRPr lang="ru-RU" sz="800" i="1" dirty="0" smtClean="0">
              <a:solidFill>
                <a:srgbClr val="002060"/>
              </a:solidFill>
            </a:endParaRPr>
          </a:p>
          <a:p>
            <a:r>
              <a:rPr lang="ru-RU" i="1" dirty="0" smtClean="0">
                <a:solidFill>
                  <a:srgbClr val="002060"/>
                </a:solidFill>
              </a:rPr>
              <a:t>Письмо Министерства Просвещения РФ  №ВБ – 1011/08 от 12.05.2020 «О методических рекомендациях»</a:t>
            </a:r>
          </a:p>
          <a:p>
            <a:endParaRPr lang="ru-RU" sz="800" i="1" dirty="0" smtClean="0">
              <a:solidFill>
                <a:srgbClr val="002060"/>
              </a:solidFill>
            </a:endParaRPr>
          </a:p>
          <a:p>
            <a:r>
              <a:rPr lang="ru-RU" i="1" dirty="0" smtClean="0">
                <a:solidFill>
                  <a:srgbClr val="002060"/>
                </a:solidFill>
              </a:rPr>
              <a:t>Профессиональный стандарт 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«Специалист в области воспитания», утвержденный постановлением Правительства РФ от 22.01.2013 №23</a:t>
            </a:r>
          </a:p>
          <a:p>
            <a:endParaRPr lang="ru-RU" sz="800" i="1" dirty="0" smtClean="0">
              <a:solidFill>
                <a:srgbClr val="002060"/>
              </a:solidFill>
            </a:endParaRPr>
          </a:p>
          <a:p>
            <a:r>
              <a:rPr lang="ru-RU" i="1" dirty="0" smtClean="0">
                <a:solidFill>
                  <a:srgbClr val="002060"/>
                </a:solidFill>
              </a:rPr>
              <a:t>Положение о классном руководстве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39463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3F7141"/>
                </a:solidFill>
              </a:rPr>
              <a:t>Роль классного руководителя</a:t>
            </a:r>
            <a:endParaRPr lang="ru-RU" sz="3600" b="1" dirty="0">
              <a:solidFill>
                <a:srgbClr val="3F7141"/>
              </a:solidFill>
            </a:endParaRPr>
          </a:p>
        </p:txBody>
      </p:sp>
      <p:pic>
        <p:nvPicPr>
          <p:cNvPr id="7" name="Рисунок 6" descr="free-icon-brainstorming-4599628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785926"/>
            <a:ext cx="500066" cy="5000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8662" y="714356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 системе воспитания школьников в условиях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реализации ФГОС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786" y="1648414"/>
            <a:ext cx="642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Цель: создание условий для саморазвития и самореализации личности обучающегося, его успешная социализация в обществе.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RwZKduNCra65CvxtKaysxv7fYbdboj73JaKhoXFgGaRSL2z5a3r9z0-fUdWdHf_edrnWyP4CpteFn67ASZUta6J.jpg"/>
          <p:cNvPicPr>
            <a:picLocks noGrp="1" noChangeAspect="1"/>
          </p:cNvPicPr>
          <p:nvPr>
            <p:ph idx="1"/>
          </p:nvPr>
        </p:nvPicPr>
        <p:blipFill>
          <a:blip r:embed="rId2"/>
          <a:srcRect t="41494" b="5601"/>
          <a:stretch>
            <a:fillRect/>
          </a:stretch>
        </p:blipFill>
        <p:spPr>
          <a:xfrm>
            <a:off x="0" y="571480"/>
            <a:ext cx="9144000" cy="3643338"/>
          </a:xfrm>
        </p:spPr>
      </p:pic>
      <p:sp>
        <p:nvSpPr>
          <p:cNvPr id="5" name="TextBox 4"/>
          <p:cNvSpPr txBox="1"/>
          <p:nvPr/>
        </p:nvSpPr>
        <p:spPr>
          <a:xfrm>
            <a:off x="-642974" y="4572008"/>
            <a:ext cx="52864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Глава 3</a:t>
            </a:r>
          </a:p>
          <a:p>
            <a:pPr algn="ctr"/>
            <a:r>
              <a:rPr lang="ru-RU" sz="4400" b="1" dirty="0" smtClean="0">
                <a:solidFill>
                  <a:srgbClr val="3F7141"/>
                </a:solidFill>
              </a:rPr>
              <a:t>Руководитель</a:t>
            </a:r>
            <a:endParaRPr lang="ru-RU" sz="4400" b="1" dirty="0">
              <a:solidFill>
                <a:srgbClr val="3F714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3786190"/>
            <a:ext cx="4786346" cy="2928958"/>
          </a:xfrm>
          <a:prstGeom prst="rect">
            <a:avLst/>
          </a:prstGeom>
          <a:solidFill>
            <a:srgbClr val="8DC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Пессимист жалуется на ветер. Оптимист ждет, что ветер переменится.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Лидер поворачивает паруса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по ветру.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                                  </a:t>
            </a:r>
            <a:r>
              <a:rPr lang="ru-RU" sz="2000" b="1" i="1" dirty="0" smtClean="0">
                <a:solidFill>
                  <a:srgbClr val="002060"/>
                </a:solidFill>
              </a:rPr>
              <a:t>Дж. Максвелл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-4357750" y="-857280"/>
            <a:ext cx="9644130" cy="8572512"/>
            <a:chOff x="-3643370" y="-857280"/>
            <a:chExt cx="9644130" cy="8572512"/>
          </a:xfrm>
        </p:grpSpPr>
        <p:sp>
          <p:nvSpPr>
            <p:cNvPr id="4" name="Кольцо 3"/>
            <p:cNvSpPr/>
            <p:nvPr/>
          </p:nvSpPr>
          <p:spPr>
            <a:xfrm>
              <a:off x="-3643370" y="-857280"/>
              <a:ext cx="9072626" cy="8572512"/>
            </a:xfrm>
            <a:prstGeom prst="donut">
              <a:avLst>
                <a:gd name="adj" fmla="val 9860"/>
              </a:avLst>
            </a:prstGeom>
            <a:gradFill flip="none" rotWithShape="1">
              <a:gsLst>
                <a:gs pos="0">
                  <a:srgbClr val="DDEBCF">
                    <a:alpha val="98000"/>
                  </a:srgbClr>
                </a:gs>
                <a:gs pos="18000">
                  <a:srgbClr val="DDEBCF">
                    <a:alpha val="22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4214810" y="642918"/>
              <a:ext cx="1143008" cy="1143008"/>
              <a:chOff x="4429124" y="857232"/>
              <a:chExt cx="1143008" cy="1143008"/>
            </a:xfrm>
          </p:grpSpPr>
          <p:sp>
            <p:nvSpPr>
              <p:cNvPr id="6" name="Овал 5"/>
              <p:cNvSpPr/>
              <p:nvPr/>
            </p:nvSpPr>
            <p:spPr>
              <a:xfrm>
                <a:off x="4429124" y="857232"/>
                <a:ext cx="1143008" cy="1143008"/>
              </a:xfrm>
              <a:prstGeom prst="ellipse">
                <a:avLst/>
              </a:prstGeom>
              <a:solidFill>
                <a:srgbClr val="8DC5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" name="Рисунок 4" descr="free-icon-investment-4599776.pn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4714876" y="1142984"/>
                <a:ext cx="580707" cy="580707"/>
              </a:xfrm>
              <a:prstGeom prst="rect">
                <a:avLst/>
              </a:prstGeom>
            </p:spPr>
          </p:pic>
        </p:grpSp>
        <p:grpSp>
          <p:nvGrpSpPr>
            <p:cNvPr id="8" name="Группа 7"/>
            <p:cNvGrpSpPr/>
            <p:nvPr/>
          </p:nvGrpSpPr>
          <p:grpSpPr>
            <a:xfrm>
              <a:off x="4857752" y="2714620"/>
              <a:ext cx="1143008" cy="1143008"/>
              <a:chOff x="4429124" y="857232"/>
              <a:chExt cx="1143008" cy="1143008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4429124" y="857232"/>
                <a:ext cx="1143008" cy="1143008"/>
              </a:xfrm>
              <a:prstGeom prst="ellipse">
                <a:avLst/>
              </a:prstGeom>
              <a:solidFill>
                <a:srgbClr val="8DC5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" name="Рисунок 9" descr="free-icon-investment-4599776.pn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4714876" y="1142984"/>
                <a:ext cx="580707" cy="580707"/>
              </a:xfrm>
              <a:prstGeom prst="rect">
                <a:avLst/>
              </a:prstGeom>
            </p:spPr>
          </p:pic>
        </p:grpSp>
        <p:grpSp>
          <p:nvGrpSpPr>
            <p:cNvPr id="11" name="Группа 10"/>
            <p:cNvGrpSpPr/>
            <p:nvPr/>
          </p:nvGrpSpPr>
          <p:grpSpPr>
            <a:xfrm>
              <a:off x="4357686" y="4857760"/>
              <a:ext cx="1143008" cy="1143008"/>
              <a:chOff x="4429124" y="857232"/>
              <a:chExt cx="1143008" cy="1143008"/>
            </a:xfrm>
          </p:grpSpPr>
          <p:sp>
            <p:nvSpPr>
              <p:cNvPr id="12" name="Овал 11"/>
              <p:cNvSpPr/>
              <p:nvPr/>
            </p:nvSpPr>
            <p:spPr>
              <a:xfrm>
                <a:off x="4429124" y="857232"/>
                <a:ext cx="1143008" cy="1143008"/>
              </a:xfrm>
              <a:prstGeom prst="ellipse">
                <a:avLst/>
              </a:prstGeom>
              <a:solidFill>
                <a:srgbClr val="8DC5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3" name="Рисунок 12" descr="free-icon-investment-4599776.pn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4714876" y="1142984"/>
                <a:ext cx="580707" cy="580707"/>
              </a:xfrm>
              <a:prstGeom prst="rect">
                <a:avLst/>
              </a:prstGeom>
            </p:spPr>
          </p:pic>
        </p:grpSp>
      </p:grpSp>
      <p:sp>
        <p:nvSpPr>
          <p:cNvPr id="14" name="TextBox 13"/>
          <p:cNvSpPr txBox="1"/>
          <p:nvPr/>
        </p:nvSpPr>
        <p:spPr>
          <a:xfrm>
            <a:off x="4857784" y="642918"/>
            <a:ext cx="4357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ДС «Радуга»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пгт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Афанасьево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29256" y="3000372"/>
            <a:ext cx="3571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СОШ с. Бисерово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29190" y="5143512"/>
            <a:ext cx="3571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СОШ с.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Гордино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29256" y="3429000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en-US" dirty="0" smtClean="0"/>
              <a:t>SOFT-SKILLS  </a:t>
            </a:r>
            <a:r>
              <a:rPr lang="ru-RU" dirty="0" smtClean="0"/>
              <a:t>педагогов как условие совершенствования профессиональных компетенций»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000628" y="5572140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«Организация непрерывного повышения педагогического мастерства коллектива сельской школы»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14282" y="2571744"/>
            <a:ext cx="314327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3F7141"/>
                </a:solidFill>
              </a:rPr>
              <a:t>РИП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2024-2025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29190" y="1142984"/>
            <a:ext cx="3571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«Формирование интереса детей дошкольного возраста к художественной литературе посредством образовательных технологий»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 flipH="1">
            <a:off x="4286248" y="-785842"/>
            <a:ext cx="9072626" cy="8572512"/>
            <a:chOff x="-3643370" y="-857280"/>
            <a:chExt cx="9644130" cy="8572512"/>
          </a:xfrm>
        </p:grpSpPr>
        <p:sp>
          <p:nvSpPr>
            <p:cNvPr id="4" name="Кольцо 3"/>
            <p:cNvSpPr/>
            <p:nvPr/>
          </p:nvSpPr>
          <p:spPr>
            <a:xfrm>
              <a:off x="-3643370" y="-857280"/>
              <a:ext cx="9072626" cy="8572512"/>
            </a:xfrm>
            <a:prstGeom prst="donut">
              <a:avLst>
                <a:gd name="adj" fmla="val 9860"/>
              </a:avLst>
            </a:prstGeom>
            <a:gradFill flip="none" rotWithShape="1">
              <a:gsLst>
                <a:gs pos="0">
                  <a:srgbClr val="DDEBCF">
                    <a:alpha val="98000"/>
                  </a:srgbClr>
                </a:gs>
                <a:gs pos="18000">
                  <a:srgbClr val="DDEBCF">
                    <a:alpha val="22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3" name="Группа 6"/>
            <p:cNvGrpSpPr/>
            <p:nvPr/>
          </p:nvGrpSpPr>
          <p:grpSpPr>
            <a:xfrm>
              <a:off x="4214810" y="642918"/>
              <a:ext cx="1143008" cy="1143008"/>
              <a:chOff x="4429124" y="857232"/>
              <a:chExt cx="1143008" cy="1143008"/>
            </a:xfrm>
          </p:grpSpPr>
          <p:sp>
            <p:nvSpPr>
              <p:cNvPr id="6" name="Овал 5"/>
              <p:cNvSpPr/>
              <p:nvPr/>
            </p:nvSpPr>
            <p:spPr>
              <a:xfrm>
                <a:off x="4429124" y="857232"/>
                <a:ext cx="1143008" cy="1143008"/>
              </a:xfrm>
              <a:prstGeom prst="ellipse">
                <a:avLst/>
              </a:prstGeom>
              <a:solidFill>
                <a:srgbClr val="8DC5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" name="Рисунок 4" descr="free-icon-investment-4599776.pn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4714876" y="1142984"/>
                <a:ext cx="580707" cy="580707"/>
              </a:xfrm>
              <a:prstGeom prst="rect">
                <a:avLst/>
              </a:prstGeom>
            </p:spPr>
          </p:pic>
        </p:grpSp>
        <p:grpSp>
          <p:nvGrpSpPr>
            <p:cNvPr id="7" name="Группа 7"/>
            <p:cNvGrpSpPr/>
            <p:nvPr/>
          </p:nvGrpSpPr>
          <p:grpSpPr>
            <a:xfrm>
              <a:off x="4857752" y="2714620"/>
              <a:ext cx="1143008" cy="1143008"/>
              <a:chOff x="4429124" y="857232"/>
              <a:chExt cx="1143008" cy="1143008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4429124" y="857232"/>
                <a:ext cx="1143008" cy="1143008"/>
              </a:xfrm>
              <a:prstGeom prst="ellipse">
                <a:avLst/>
              </a:prstGeom>
              <a:solidFill>
                <a:srgbClr val="8DC5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" name="Рисунок 9" descr="free-icon-investment-4599776.pn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4714876" y="1142984"/>
                <a:ext cx="580707" cy="580707"/>
              </a:xfrm>
              <a:prstGeom prst="rect">
                <a:avLst/>
              </a:prstGeom>
            </p:spPr>
          </p:pic>
        </p:grpSp>
        <p:grpSp>
          <p:nvGrpSpPr>
            <p:cNvPr id="8" name="Группа 10"/>
            <p:cNvGrpSpPr/>
            <p:nvPr/>
          </p:nvGrpSpPr>
          <p:grpSpPr>
            <a:xfrm>
              <a:off x="4357686" y="4857760"/>
              <a:ext cx="1143008" cy="1143008"/>
              <a:chOff x="4429124" y="857232"/>
              <a:chExt cx="1143008" cy="1143008"/>
            </a:xfrm>
          </p:grpSpPr>
          <p:sp>
            <p:nvSpPr>
              <p:cNvPr id="12" name="Овал 11"/>
              <p:cNvSpPr/>
              <p:nvPr/>
            </p:nvSpPr>
            <p:spPr>
              <a:xfrm>
                <a:off x="4429124" y="857232"/>
                <a:ext cx="1143008" cy="1143008"/>
              </a:xfrm>
              <a:prstGeom prst="ellipse">
                <a:avLst/>
              </a:prstGeom>
              <a:solidFill>
                <a:srgbClr val="8DC5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3" name="Рисунок 12" descr="free-icon-investment-4599776.pn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4714876" y="1142984"/>
                <a:ext cx="580707" cy="580707"/>
              </a:xfrm>
              <a:prstGeom prst="rect">
                <a:avLst/>
              </a:prstGeom>
            </p:spPr>
          </p:pic>
        </p:grpSp>
      </p:grpSp>
      <p:sp>
        <p:nvSpPr>
          <p:cNvPr id="14" name="TextBox 13"/>
          <p:cNvSpPr txBox="1"/>
          <p:nvPr/>
        </p:nvSpPr>
        <p:spPr>
          <a:xfrm>
            <a:off x="214282" y="928670"/>
            <a:ext cx="4357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ДС «Радуга»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пгт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Афанасьево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314" y="3000372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ДС «Солнышко» 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д.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Ичетовкины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52" y="5072074"/>
            <a:ext cx="3571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СОШ с.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Гордино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720" y="3857628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«Воспитание патриотических чувств дошкольников посредством проектной деятельности»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85720" y="5572140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«Организация непрерывного повышения педагогического мастерства коллектива сельской школы»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000728" y="2643182"/>
            <a:ext cx="314327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3F7141"/>
                </a:solidFill>
              </a:rPr>
              <a:t>РИП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2025-2026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4282" y="1428736"/>
            <a:ext cx="3571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«Формирование интереса детей дошкольного возраста к художественной литературе посредством образовательных технологий»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Кольцо 15"/>
          <p:cNvSpPr/>
          <p:nvPr/>
        </p:nvSpPr>
        <p:spPr>
          <a:xfrm rot="16200000">
            <a:off x="71404" y="3429002"/>
            <a:ext cx="9072626" cy="9644130"/>
          </a:xfrm>
          <a:prstGeom prst="donut">
            <a:avLst>
              <a:gd name="adj" fmla="val 9860"/>
            </a:avLst>
          </a:prstGeom>
          <a:gradFill flip="none" rotWithShape="1">
            <a:gsLst>
              <a:gs pos="0">
                <a:srgbClr val="DDEBCF">
                  <a:alpha val="98000"/>
                </a:srgbClr>
              </a:gs>
              <a:gs pos="18000">
                <a:srgbClr val="DDEBCF">
                  <a:alpha val="22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642910" y="4357694"/>
            <a:ext cx="1075274" cy="1143008"/>
            <a:chOff x="642910" y="4572008"/>
            <a:chExt cx="1075274" cy="1143008"/>
          </a:xfrm>
        </p:grpSpPr>
        <p:sp>
          <p:nvSpPr>
            <p:cNvPr id="29" name="Овал 28"/>
            <p:cNvSpPr/>
            <p:nvPr/>
          </p:nvSpPr>
          <p:spPr>
            <a:xfrm flipH="1">
              <a:off x="642910" y="4572008"/>
              <a:ext cx="1075274" cy="1143008"/>
            </a:xfrm>
            <a:prstGeom prst="ellipse">
              <a:avLst/>
            </a:prstGeom>
            <a:solidFill>
              <a:srgbClr val="8DC5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 descr="free-icon-investment-4599776.png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flipH="1">
              <a:off x="857224" y="4857760"/>
              <a:ext cx="546295" cy="580707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2067966" y="3500438"/>
            <a:ext cx="1075274" cy="1143008"/>
            <a:chOff x="642910" y="4572008"/>
            <a:chExt cx="1075274" cy="1143008"/>
          </a:xfrm>
        </p:grpSpPr>
        <p:sp>
          <p:nvSpPr>
            <p:cNvPr id="33" name="Овал 32"/>
            <p:cNvSpPr/>
            <p:nvPr/>
          </p:nvSpPr>
          <p:spPr>
            <a:xfrm flipH="1">
              <a:off x="642910" y="4572008"/>
              <a:ext cx="1075274" cy="1143008"/>
            </a:xfrm>
            <a:prstGeom prst="ellipse">
              <a:avLst/>
            </a:prstGeom>
            <a:solidFill>
              <a:srgbClr val="8DC5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 descr="free-icon-investment-4599776.png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flipH="1">
              <a:off x="857224" y="4857760"/>
              <a:ext cx="546295" cy="580707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5929322" y="3357562"/>
            <a:ext cx="1075274" cy="1143008"/>
            <a:chOff x="642910" y="4572008"/>
            <a:chExt cx="1075274" cy="1143008"/>
          </a:xfrm>
        </p:grpSpPr>
        <p:sp>
          <p:nvSpPr>
            <p:cNvPr id="36" name="Овал 35"/>
            <p:cNvSpPr/>
            <p:nvPr/>
          </p:nvSpPr>
          <p:spPr>
            <a:xfrm flipH="1">
              <a:off x="642910" y="4572008"/>
              <a:ext cx="1075274" cy="1143008"/>
            </a:xfrm>
            <a:prstGeom prst="ellipse">
              <a:avLst/>
            </a:prstGeom>
            <a:solidFill>
              <a:srgbClr val="8DC5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 descr="free-icon-investment-4599776.png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flipH="1">
              <a:off x="857224" y="4857760"/>
              <a:ext cx="546295" cy="580707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4000496" y="3000372"/>
            <a:ext cx="1075274" cy="1143008"/>
            <a:chOff x="642910" y="4572008"/>
            <a:chExt cx="1075274" cy="1143008"/>
          </a:xfrm>
        </p:grpSpPr>
        <p:sp>
          <p:nvSpPr>
            <p:cNvPr id="39" name="Овал 38"/>
            <p:cNvSpPr/>
            <p:nvPr/>
          </p:nvSpPr>
          <p:spPr>
            <a:xfrm flipH="1">
              <a:off x="642910" y="4572008"/>
              <a:ext cx="1075274" cy="1143008"/>
            </a:xfrm>
            <a:prstGeom prst="ellipse">
              <a:avLst/>
            </a:prstGeom>
            <a:solidFill>
              <a:srgbClr val="8DC5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 descr="free-icon-investment-4599776.png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flipH="1">
              <a:off x="857224" y="4857760"/>
              <a:ext cx="546295" cy="580707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7500958" y="4357694"/>
            <a:ext cx="1075274" cy="1143008"/>
            <a:chOff x="642910" y="4572008"/>
            <a:chExt cx="1075274" cy="1143008"/>
          </a:xfrm>
        </p:grpSpPr>
        <p:sp>
          <p:nvSpPr>
            <p:cNvPr id="42" name="Овал 41"/>
            <p:cNvSpPr/>
            <p:nvPr/>
          </p:nvSpPr>
          <p:spPr>
            <a:xfrm flipH="1">
              <a:off x="642910" y="4572008"/>
              <a:ext cx="1075274" cy="1143008"/>
            </a:xfrm>
            <a:prstGeom prst="ellipse">
              <a:avLst/>
            </a:prstGeom>
            <a:solidFill>
              <a:srgbClr val="8DC5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 descr="free-icon-investment-4599776.png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flipH="1">
              <a:off x="857224" y="4857760"/>
              <a:ext cx="546295" cy="580707"/>
            </a:xfrm>
            <a:prstGeom prst="rect">
              <a:avLst/>
            </a:prstGeom>
          </p:spPr>
        </p:pic>
      </p:grpSp>
      <p:sp>
        <p:nvSpPr>
          <p:cNvPr id="44" name="TextBox 43"/>
          <p:cNvSpPr txBox="1"/>
          <p:nvPr/>
        </p:nvSpPr>
        <p:spPr>
          <a:xfrm rot="16200000">
            <a:off x="4267064" y="947855"/>
            <a:ext cx="4357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ООШ п. Бор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 rot="16200000">
            <a:off x="376374" y="1019293"/>
            <a:ext cx="4357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ООШ д. Ванино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 rot="16200000">
            <a:off x="2338239" y="519227"/>
            <a:ext cx="4357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СОШ с. Пашино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 rot="16200000">
            <a:off x="-1052386" y="1805110"/>
            <a:ext cx="4357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ДС «Улыбка» с. Бисерово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 rot="16200000">
            <a:off x="5767262" y="1876549"/>
            <a:ext cx="4357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ДДТ 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пгт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Аафнасьево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928926" y="5219185"/>
            <a:ext cx="31432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3F7141"/>
                </a:solidFill>
              </a:rPr>
              <a:t>Опорные ОО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2024-2025 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https://sun9-22.userapi.com/s/v1/if2/bVB5urVSU8ViBq3HB09AHOzRKdP0nbL1rGHkImrfJcx4EFknZ07NsCl2f2TGkpNeQBCHSb8CtMi7kODqYyXiWOVn.jpg?quality=95&amp;as=32x21,48x32,72x48,108x72,160x107,240x160,360x240,480x320,540x360,640x427,720x480,1080x720,1280x853,1440x960,2560x1707&amp;from=bu&amp;cs=1280x0"/>
          <p:cNvPicPr>
            <a:picLocks noChangeAspect="1" noChangeArrowheads="1"/>
          </p:cNvPicPr>
          <p:nvPr/>
        </p:nvPicPr>
        <p:blipFill>
          <a:blip r:embed="rId2"/>
          <a:srcRect t="16413" b="20281"/>
          <a:stretch>
            <a:fillRect/>
          </a:stretch>
        </p:blipFill>
        <p:spPr bwMode="auto">
          <a:xfrm>
            <a:off x="-1" y="571480"/>
            <a:ext cx="9143999" cy="38576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868" y="3786190"/>
            <a:ext cx="5000660" cy="2928958"/>
          </a:xfrm>
          <a:prstGeom prst="rect">
            <a:avLst/>
          </a:prstGeom>
          <a:solidFill>
            <a:srgbClr val="8DC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Учитель жив,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пока он учится.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Когда он перестает учиться, в нем умирает учитель.</a:t>
            </a:r>
            <a:r>
              <a:rPr lang="ru-RU" sz="2400" b="1" i="1" dirty="0" smtClean="0">
                <a:solidFill>
                  <a:srgbClr val="002060"/>
                </a:solidFill>
              </a:rPr>
              <a:t>                            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                                  А.С. Макаренко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4572008"/>
            <a:ext cx="292895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Глава 1</a:t>
            </a:r>
          </a:p>
          <a:p>
            <a:pPr algn="ctr"/>
            <a:r>
              <a:rPr lang="ru-RU" sz="6000" b="1" dirty="0" smtClean="0">
                <a:solidFill>
                  <a:srgbClr val="3F7141"/>
                </a:solidFill>
              </a:rPr>
              <a:t>Педагог</a:t>
            </a:r>
            <a:endParaRPr lang="ru-RU" sz="6000" b="1" dirty="0">
              <a:solidFill>
                <a:srgbClr val="3F714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blob:https://web.telegram.org/f49739c1-0e5a-42da-804f-82e587408b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00990" y="0"/>
            <a:ext cx="1214414" cy="6858000"/>
          </a:xfrm>
          <a:prstGeom prst="rect">
            <a:avLst/>
          </a:prstGeom>
          <a:gradFill flip="none" rotWithShape="1">
            <a:gsLst>
              <a:gs pos="0">
                <a:srgbClr val="DDEBCF">
                  <a:alpha val="98000"/>
                </a:srgbClr>
              </a:gs>
              <a:gs pos="18000">
                <a:srgbClr val="DDEBCF">
                  <a:alpha val="22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232" t="4420" r="10496"/>
          <a:stretch>
            <a:fillRect/>
          </a:stretch>
        </p:blipFill>
        <p:spPr bwMode="auto">
          <a:xfrm>
            <a:off x="4357686" y="1785926"/>
            <a:ext cx="3643338" cy="366448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9" name="AutoShape 5" descr="blob:https://web.telegram.org/c3e41300-4a9d-4fa5-a957-6b8fe2c0d38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blob:https://web.telegram.org/c3e41300-4a9d-4fa5-a957-6b8fe2c0d38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57158" y="357166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3F7141"/>
                </a:solidFill>
              </a:rPr>
              <a:t>Подготовка </a:t>
            </a:r>
            <a:endParaRPr lang="ru-RU" sz="3600" b="1" dirty="0">
              <a:solidFill>
                <a:srgbClr val="3F714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00232" y="857232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к новому учебному году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314" y="1571612"/>
            <a:ext cx="43576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СОШ с. Бисерово</a:t>
            </a:r>
          </a:p>
          <a:p>
            <a:r>
              <a:rPr lang="ru-RU" dirty="0" smtClean="0"/>
              <a:t>1,4 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руб</a:t>
            </a:r>
            <a:r>
              <a:rPr lang="ru-RU" dirty="0" smtClean="0"/>
              <a:t> – мест. бюджет</a:t>
            </a:r>
            <a:endParaRPr lang="ru-RU" b="1" i="1" dirty="0" smtClean="0">
              <a:solidFill>
                <a:srgbClr val="002060"/>
              </a:solidFill>
            </a:endParaRPr>
          </a:p>
          <a:p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2500306"/>
            <a:ext cx="4357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СОШ с. Пашино</a:t>
            </a:r>
          </a:p>
          <a:p>
            <a:r>
              <a:rPr lang="ru-RU" dirty="0" smtClean="0"/>
              <a:t>4,7 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руб</a:t>
            </a:r>
            <a:r>
              <a:rPr lang="ru-RU" dirty="0" smtClean="0"/>
              <a:t> – </a:t>
            </a:r>
            <a:r>
              <a:rPr lang="ru-RU" dirty="0" err="1" smtClean="0"/>
              <a:t>фед</a:t>
            </a:r>
            <a:r>
              <a:rPr lang="ru-RU" dirty="0" smtClean="0"/>
              <a:t>., обл., мест. бюджет</a:t>
            </a:r>
          </a:p>
          <a:p>
            <a:r>
              <a:rPr lang="ru-RU" dirty="0" smtClean="0"/>
              <a:t>2,7 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руб</a:t>
            </a:r>
            <a:r>
              <a:rPr lang="ru-RU" dirty="0" smtClean="0"/>
              <a:t> – мест. бюджет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282" y="3690468"/>
            <a:ext cx="43576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ООШ д. Московская</a:t>
            </a:r>
          </a:p>
          <a:p>
            <a:r>
              <a:rPr lang="ru-RU" dirty="0" smtClean="0"/>
              <a:t>500 тыс. </a:t>
            </a:r>
            <a:r>
              <a:rPr lang="ru-RU" dirty="0" err="1" smtClean="0"/>
              <a:t>руб</a:t>
            </a:r>
            <a:r>
              <a:rPr lang="ru-RU" dirty="0" smtClean="0"/>
              <a:t> – мест. бюджет, </a:t>
            </a:r>
            <a:r>
              <a:rPr lang="ru-RU" dirty="0" err="1" smtClean="0"/>
              <a:t>внеб</a:t>
            </a:r>
            <a:r>
              <a:rPr lang="ru-RU" dirty="0" smtClean="0"/>
              <a:t>. </a:t>
            </a:r>
            <a:r>
              <a:rPr lang="ru-RU" dirty="0" err="1" smtClean="0"/>
              <a:t>ср-ва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5547856"/>
            <a:ext cx="5143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ДС «Солнышко» д.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Ичетовкины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r>
              <a:rPr lang="ru-RU" dirty="0" smtClean="0"/>
              <a:t>3,5 </a:t>
            </a:r>
            <a:r>
              <a:rPr lang="ru-RU" dirty="0" err="1" smtClean="0"/>
              <a:t>млн</a:t>
            </a:r>
            <a:r>
              <a:rPr lang="ru-RU" dirty="0" smtClean="0"/>
              <a:t>  – </a:t>
            </a:r>
            <a:r>
              <a:rPr lang="ru-RU" dirty="0" err="1" smtClean="0"/>
              <a:t>фед</a:t>
            </a:r>
            <a:r>
              <a:rPr lang="ru-RU" dirty="0" smtClean="0"/>
              <a:t>., обл., мест. бюджет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720" y="4619162"/>
            <a:ext cx="43576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ООШ д. Ванино</a:t>
            </a:r>
          </a:p>
          <a:p>
            <a:r>
              <a:rPr lang="ru-RU" dirty="0" smtClean="0"/>
              <a:t>200 </a:t>
            </a:r>
            <a:r>
              <a:rPr lang="ru-RU" dirty="0" err="1" smtClean="0"/>
              <a:t>тыс.руб</a:t>
            </a:r>
            <a:r>
              <a:rPr lang="ru-RU" dirty="0" smtClean="0"/>
              <a:t> – мест. бюджет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17" name="Рисунок 16" descr="free-icon-income-4599768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15074" y="428604"/>
            <a:ext cx="652145" cy="652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1214422"/>
            <a:ext cx="7286676" cy="4643470"/>
          </a:xfrm>
          <a:prstGeom prst="rect">
            <a:avLst/>
          </a:prstGeom>
          <a:solidFill>
            <a:srgbClr val="8DC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Picture 2" descr="https://sun9-41.userapi.com/impg/FGcTIbM6EmdivS7HLaTftivOGcUq0-DMJ6amfw/TFhXEGyrZnk.jpg?size=1280x854&amp;quality=95&amp;sign=a7498843c6a94817a067727db175c815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3111" y="2055192"/>
            <a:ext cx="4562293" cy="30883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142852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3F7141"/>
                </a:solidFill>
              </a:rPr>
              <a:t>Грантовые</a:t>
            </a:r>
            <a:r>
              <a:rPr lang="ru-RU" sz="3600" b="1" dirty="0" smtClean="0">
                <a:solidFill>
                  <a:srgbClr val="3F7141"/>
                </a:solidFill>
              </a:rPr>
              <a:t> конкурсы и премии:</a:t>
            </a:r>
            <a:endParaRPr lang="ru-RU" sz="3600" b="1" dirty="0">
              <a:solidFill>
                <a:srgbClr val="3F714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4810" y="714356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чтобы воплощать мечты детей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643182"/>
            <a:ext cx="271464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2,2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млн</a:t>
            </a:r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  <a:r>
              <a:rPr lang="ru-RU" sz="3200" b="1" i="1" dirty="0" smtClean="0">
                <a:solidFill>
                  <a:srgbClr val="002060"/>
                </a:solidFill>
              </a:rPr>
              <a:t>рублей</a:t>
            </a:r>
          </a:p>
          <a:p>
            <a:pPr algn="ctr"/>
            <a:endParaRPr lang="ru-RU" sz="9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2024-2025</a:t>
            </a:r>
          </a:p>
          <a:p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free-icon-income-4599768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34235" y="6000768"/>
            <a:ext cx="652145" cy="652145"/>
          </a:xfrm>
          <a:prstGeom prst="rect">
            <a:avLst/>
          </a:prstGeom>
        </p:spPr>
      </p:pic>
      <p:pic>
        <p:nvPicPr>
          <p:cNvPr id="10" name="Рисунок 9" descr="free-icon-advisor-4599714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34433" y="5929330"/>
            <a:ext cx="723583" cy="723583"/>
          </a:xfrm>
          <a:prstGeom prst="rect">
            <a:avLst/>
          </a:prstGeom>
        </p:spPr>
      </p:pic>
      <p:pic>
        <p:nvPicPr>
          <p:cNvPr id="11" name="Рисунок 10" descr="free-icon-success-4599880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06069" y="6000768"/>
            <a:ext cx="652145" cy="652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617110"/>
          <a:ext cx="9144001" cy="149540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28926"/>
                <a:gridCol w="3214710"/>
                <a:gridCol w="3000365"/>
              </a:tblGrid>
              <a:tr h="668750">
                <a:tc>
                  <a:txBody>
                    <a:bodyPr/>
                    <a:lstStyle/>
                    <a:p>
                      <a:r>
                        <a:rPr lang="ru-RU" dirty="0" smtClean="0"/>
                        <a:t>Не принимали участия в </a:t>
                      </a:r>
                      <a:r>
                        <a:rPr lang="ru-RU" dirty="0" err="1" smtClean="0"/>
                        <a:t>грантовых</a:t>
                      </a:r>
                      <a:r>
                        <a:rPr lang="ru-RU" dirty="0" smtClean="0"/>
                        <a:t> конкурсах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Приняли участие, но не выиграли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Выиграли средства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58D"/>
                    </a:solidFill>
                  </a:tcPr>
                </a:tc>
              </a:tr>
              <a:tr h="826652"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СОШ с. Бисерово</a:t>
                      </a:r>
                      <a:r>
                        <a:rPr lang="ru-RU" sz="1600" b="1" baseline="0" dirty="0" smtClean="0"/>
                        <a:t>  - 1</a:t>
                      </a:r>
                      <a:endParaRPr lang="ru-RU" sz="1600" b="1" dirty="0" smtClean="0"/>
                    </a:p>
                    <a:p>
                      <a:r>
                        <a:rPr lang="ru-RU" sz="1600" b="1" dirty="0" smtClean="0"/>
                        <a:t>СОШ с.</a:t>
                      </a:r>
                      <a:r>
                        <a:rPr lang="ru-RU" sz="1600" b="1" baseline="0" dirty="0" smtClean="0"/>
                        <a:t> </a:t>
                      </a:r>
                      <a:r>
                        <a:rPr lang="ru-RU" sz="1600" b="1" baseline="0" dirty="0" err="1" smtClean="0"/>
                        <a:t>Гордино</a:t>
                      </a:r>
                      <a:r>
                        <a:rPr lang="ru-RU" sz="1600" b="1" baseline="0" dirty="0" smtClean="0"/>
                        <a:t> -1</a:t>
                      </a:r>
                      <a:endParaRPr lang="ru-RU" sz="16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СОШ с. Бисерово</a:t>
                      </a:r>
                      <a:r>
                        <a:rPr lang="ru-RU" sz="1600" b="1" baseline="0" dirty="0" smtClean="0"/>
                        <a:t> </a:t>
                      </a:r>
                      <a:r>
                        <a:rPr lang="ru-RU" sz="1600" b="1" dirty="0" smtClean="0"/>
                        <a:t> - 1 </a:t>
                      </a:r>
                    </a:p>
                    <a:p>
                      <a:r>
                        <a:rPr lang="ru-RU" sz="1600" b="1" dirty="0" smtClean="0"/>
                        <a:t>СОШ с. </a:t>
                      </a:r>
                      <a:r>
                        <a:rPr lang="ru-RU" sz="1600" b="1" dirty="0" err="1" smtClean="0"/>
                        <a:t>Гордино</a:t>
                      </a:r>
                      <a:r>
                        <a:rPr lang="ru-RU" sz="1600" b="1" dirty="0" smtClean="0"/>
                        <a:t> – 2</a:t>
                      </a:r>
                    </a:p>
                    <a:p>
                      <a:r>
                        <a:rPr lang="ru-RU" sz="1600" b="1" dirty="0" smtClean="0"/>
                        <a:t>СОШ с. Пашино - 1</a:t>
                      </a:r>
                      <a:endParaRPr lang="ru-RU" sz="16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DC58D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-1329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Средние школы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05840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Основные школы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-1" y="2643183"/>
          <a:ext cx="9144001" cy="92869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28926"/>
                <a:gridCol w="3214710"/>
                <a:gridCol w="3000365"/>
              </a:tblGrid>
              <a:tr h="928694">
                <a:tc>
                  <a:txBody>
                    <a:bodyPr/>
                    <a:lstStyle/>
                    <a:p>
                      <a:endParaRPr lang="ru-RU" sz="1600" b="1" dirty="0" smtClean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ООШ п. Бор – 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ООШ д. Ванино – 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ООШ д. Московская - 2</a:t>
                      </a:r>
                      <a:endParaRPr lang="ru-RU" sz="16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ООШ д. Ванино – 1</a:t>
                      </a:r>
                    </a:p>
                    <a:p>
                      <a:r>
                        <a:rPr lang="ru-RU" sz="1600" b="1" dirty="0" smtClean="0"/>
                        <a:t>ООШ д. Илюши – 1</a:t>
                      </a:r>
                    </a:p>
                    <a:p>
                      <a:r>
                        <a:rPr lang="ru-RU" sz="1600" b="1" dirty="0" smtClean="0"/>
                        <a:t>ООШ п. </a:t>
                      </a:r>
                      <a:r>
                        <a:rPr lang="ru-RU" sz="1600" b="1" dirty="0" err="1" smtClean="0"/>
                        <a:t>Лытка</a:t>
                      </a:r>
                      <a:r>
                        <a:rPr lang="ru-RU" sz="1600" b="1" dirty="0" smtClean="0"/>
                        <a:t> - 1</a:t>
                      </a:r>
                      <a:endParaRPr lang="ru-RU" sz="16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DC58D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350043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Детские сады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4071942"/>
          <a:ext cx="9144001" cy="121444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28927"/>
                <a:gridCol w="3286148"/>
                <a:gridCol w="2928926"/>
              </a:tblGrid>
              <a:tr h="12144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ДС «Рябинка»</a:t>
                      </a:r>
                      <a:r>
                        <a:rPr lang="ru-RU" sz="1600" b="1" baseline="0" dirty="0" smtClean="0"/>
                        <a:t> </a:t>
                      </a:r>
                      <a:r>
                        <a:rPr lang="ru-RU" sz="1600" b="1" baseline="0" dirty="0" err="1" smtClean="0"/>
                        <a:t>пгт</a:t>
                      </a:r>
                      <a:r>
                        <a:rPr lang="ru-RU" sz="1600" b="1" baseline="0" dirty="0" smtClean="0"/>
                        <a:t> </a:t>
                      </a:r>
                      <a:r>
                        <a:rPr lang="ru-RU" sz="1600" b="1" baseline="0" dirty="0" err="1" smtClean="0"/>
                        <a:t>Афанасьево</a:t>
                      </a:r>
                      <a:endParaRPr lang="ru-RU" sz="1600" b="1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ДС «Радуга»  </a:t>
                      </a:r>
                      <a:r>
                        <a:rPr lang="ru-RU" sz="1600" b="1" dirty="0" err="1" smtClean="0"/>
                        <a:t>пгт</a:t>
                      </a:r>
                      <a:r>
                        <a:rPr lang="ru-RU" sz="1600" b="1" dirty="0" smtClean="0"/>
                        <a:t> </a:t>
                      </a:r>
                      <a:r>
                        <a:rPr lang="ru-RU" sz="1600" b="1" dirty="0" err="1" smtClean="0"/>
                        <a:t>Афанасьево</a:t>
                      </a:r>
                      <a:endParaRPr lang="ru-RU" sz="16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ДС «Родничок» с. </a:t>
                      </a:r>
                      <a:r>
                        <a:rPr lang="ru-RU" sz="1600" b="1" dirty="0" err="1" smtClean="0"/>
                        <a:t>Гордино</a:t>
                      </a:r>
                      <a:r>
                        <a:rPr lang="ru-RU" sz="1600" b="1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ДС «Улыбка»  с. Бисерово</a:t>
                      </a:r>
                      <a:endParaRPr lang="ru-RU" sz="16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ДС «Солнышко» - 1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DC58D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534455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Учреждения дополнительного образования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0" y="5946658"/>
          <a:ext cx="9144001" cy="6970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28926"/>
                <a:gridCol w="3357586"/>
                <a:gridCol w="2857489"/>
              </a:tblGrid>
              <a:tr h="6970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ДДТ - 1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СШ - 1</a:t>
                      </a:r>
                      <a:endParaRPr lang="ru-RU" sz="16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DC58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357166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3F7141"/>
                </a:solidFill>
              </a:rPr>
              <a:t>Приказ Министерства просвещения РФ</a:t>
            </a:r>
            <a:endParaRPr lang="ru-RU" sz="3600" b="1" dirty="0">
              <a:solidFill>
                <a:srgbClr val="3F714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3636" y="895633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от 09.10.2024 №704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14282" y="1571612"/>
            <a:ext cx="2714644" cy="1214446"/>
            <a:chOff x="714380" y="2000240"/>
            <a:chExt cx="2357422" cy="1214446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14380" y="2000240"/>
              <a:ext cx="2357422" cy="1214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8455" y="2127585"/>
              <a:ext cx="21431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Синхронизация учебных программ </a:t>
              </a:r>
            </a:p>
            <a:p>
              <a:pPr algn="ctr"/>
              <a:r>
                <a:rPr lang="ru-RU" b="1" dirty="0" smtClean="0"/>
                <a:t>с ОГЭ и ЕГЭ</a:t>
              </a:r>
              <a:endParaRPr lang="ru-RU" b="1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214678" y="1714488"/>
            <a:ext cx="2714644" cy="1214446"/>
            <a:chOff x="714380" y="2000240"/>
            <a:chExt cx="2357422" cy="121444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14380" y="2000240"/>
              <a:ext cx="2357422" cy="1214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57224" y="2000240"/>
              <a:ext cx="214314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Определение критериев оценки успешности освоения программ</a:t>
              </a:r>
              <a:endParaRPr lang="ru-RU" b="1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215074" y="1500174"/>
            <a:ext cx="2714644" cy="1214446"/>
            <a:chOff x="714380" y="2000240"/>
            <a:chExt cx="2357422" cy="121444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14380" y="2000240"/>
              <a:ext cx="2357422" cy="1214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57224" y="2187078"/>
              <a:ext cx="214314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Ведение поручного планирования</a:t>
              </a:r>
              <a:endParaRPr lang="ru-RU" b="1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14282" y="1285860"/>
            <a:ext cx="8072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Гарантия равного доступа всех детей к образованию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4282" y="3000372"/>
            <a:ext cx="8072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Снижение нагрузки учащихся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357158" y="3143248"/>
            <a:ext cx="2714644" cy="1747549"/>
            <a:chOff x="714380" y="1857364"/>
            <a:chExt cx="2357422" cy="174754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4380" y="1857364"/>
              <a:ext cx="2357422" cy="1214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38455" y="2127585"/>
              <a:ext cx="214314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Общее количество контрольных работ </a:t>
              </a:r>
            </a:p>
            <a:p>
              <a:pPr algn="ctr"/>
              <a:r>
                <a:rPr lang="ru-RU" b="1" dirty="0" smtClean="0"/>
                <a:t>не должно превышать 10% от всего объема учебного времени</a:t>
              </a:r>
              <a:endParaRPr lang="ru-RU" b="1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357554" y="3000372"/>
            <a:ext cx="2928958" cy="1835973"/>
            <a:chOff x="714380" y="1790149"/>
            <a:chExt cx="2357422" cy="1727400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14380" y="1790149"/>
              <a:ext cx="2357422" cy="1214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38455" y="2127585"/>
              <a:ext cx="2143140" cy="1389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Суммарный объем домашнего задания </a:t>
              </a:r>
            </a:p>
            <a:p>
              <a:pPr algn="ctr"/>
              <a:r>
                <a:rPr lang="ru-RU" b="1" dirty="0" smtClean="0"/>
                <a:t>по всем предметам </a:t>
              </a:r>
            </a:p>
            <a:p>
              <a:pPr algn="ctr"/>
              <a:r>
                <a:rPr lang="ru-RU" b="1" dirty="0" smtClean="0"/>
                <a:t>не должен превышать 1-2 часа</a:t>
              </a:r>
              <a:endParaRPr lang="ru-RU" b="1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357950" y="2714620"/>
            <a:ext cx="2786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Введение новых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программ по истории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5857884" y="3286124"/>
            <a:ext cx="3714776" cy="849492"/>
            <a:chOff x="714380" y="2000240"/>
            <a:chExt cx="2357422" cy="1214446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714380" y="2000240"/>
              <a:ext cx="2357422" cy="1214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38455" y="2127584"/>
              <a:ext cx="2143140" cy="924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в 5-7 классах с 01.09.2025</a:t>
              </a:r>
            </a:p>
            <a:p>
              <a:pPr algn="ctr"/>
              <a:r>
                <a:rPr lang="ru-RU" b="1" dirty="0" smtClean="0"/>
                <a:t>в 8-9 классах с 01.09.2026</a:t>
              </a:r>
              <a:endParaRPr lang="ru-RU" b="1" dirty="0"/>
            </a:p>
          </p:txBody>
        </p:sp>
      </p:grpSp>
      <p:sp>
        <p:nvSpPr>
          <p:cNvPr id="27" name="Прямоугольник 26"/>
          <p:cNvSpPr/>
          <p:nvPr/>
        </p:nvSpPr>
        <p:spPr>
          <a:xfrm rot="16200000">
            <a:off x="3857620" y="1214454"/>
            <a:ext cx="1428760" cy="9144000"/>
          </a:xfrm>
          <a:prstGeom prst="rect">
            <a:avLst/>
          </a:prstGeom>
          <a:gradFill flip="none" rotWithShape="1">
            <a:gsLst>
              <a:gs pos="0">
                <a:srgbClr val="DDEBCF">
                  <a:alpha val="98000"/>
                </a:srgbClr>
              </a:gs>
              <a:gs pos="18000">
                <a:srgbClr val="DDEBCF">
                  <a:alpha val="22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4143372" y="5072074"/>
            <a:ext cx="47149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Все педагоги должны ориентироваться в изменениях, внесенных Приказом №704</a:t>
            </a:r>
          </a:p>
          <a:p>
            <a:endParaRPr lang="ru-RU" sz="1000" b="1" dirty="0" smtClean="0"/>
          </a:p>
          <a:p>
            <a:r>
              <a:rPr lang="ru-RU" b="1" dirty="0" smtClean="0"/>
              <a:t>Необходимо обновить все образовательные программы </a:t>
            </a:r>
            <a:endParaRPr lang="ru-RU" b="1" dirty="0"/>
          </a:p>
        </p:txBody>
      </p:sp>
      <p:pic>
        <p:nvPicPr>
          <p:cNvPr id="29" name="Рисунок 28" descr="free-icon-agreement-4599609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14612" y="5357826"/>
            <a:ext cx="857256" cy="857256"/>
          </a:xfrm>
          <a:prstGeom prst="rect">
            <a:avLst/>
          </a:prstGeom>
        </p:spPr>
      </p:pic>
      <p:pic>
        <p:nvPicPr>
          <p:cNvPr id="30" name="Рисунок 29" descr="free-icon-strategy-4599874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71538" y="5286388"/>
            <a:ext cx="937897" cy="937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357166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3F7141"/>
                </a:solidFill>
              </a:rPr>
              <a:t>Инженерное образование: </a:t>
            </a:r>
            <a:endParaRPr lang="ru-RU" sz="3600" b="1" dirty="0">
              <a:solidFill>
                <a:srgbClr val="3F714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3438" y="1071546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вызов времени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1142984"/>
            <a:ext cx="5857916" cy="6215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Концепция технологического развития на период до 2030 года</a:t>
            </a:r>
            <a:endParaRPr lang="ru-RU" sz="2400" i="1" dirty="0" smtClean="0">
              <a:solidFill>
                <a:srgbClr val="002060"/>
              </a:solidFill>
            </a:endParaRPr>
          </a:p>
          <a:p>
            <a:endParaRPr lang="ru-RU" sz="800" i="1" dirty="0" smtClean="0">
              <a:solidFill>
                <a:srgbClr val="002060"/>
              </a:solidFill>
            </a:endParaRPr>
          </a:p>
          <a:p>
            <a:r>
              <a:rPr lang="ru-RU" sz="2400" i="1" dirty="0" smtClean="0">
                <a:solidFill>
                  <a:srgbClr val="002060"/>
                </a:solidFill>
              </a:rPr>
              <a:t>Комплексный план мероприятий по повышению качества математического и естественнонаучного образования на период 2030 года, утвержденный распоряжением Правительства РФ от 19.11.2024 №3333-р</a:t>
            </a:r>
          </a:p>
          <a:p>
            <a:endParaRPr lang="ru-RU" sz="800" i="1" dirty="0" smtClean="0">
              <a:solidFill>
                <a:srgbClr val="002060"/>
              </a:solidFill>
            </a:endParaRPr>
          </a:p>
          <a:p>
            <a:r>
              <a:rPr lang="ru-RU" sz="2400" i="1" dirty="0" smtClean="0">
                <a:solidFill>
                  <a:srgbClr val="002060"/>
                </a:solidFill>
              </a:rPr>
              <a:t>Региональный план</a:t>
            </a:r>
          </a:p>
          <a:p>
            <a:endParaRPr lang="ru-RU" sz="800" i="1" dirty="0" smtClean="0">
              <a:solidFill>
                <a:srgbClr val="002060"/>
              </a:solidFill>
            </a:endParaRPr>
          </a:p>
          <a:p>
            <a:r>
              <a:rPr lang="ru-RU" sz="2400" i="1" dirty="0" smtClean="0">
                <a:solidFill>
                  <a:srgbClr val="002060"/>
                </a:solidFill>
              </a:rPr>
              <a:t>Муниципальный план</a:t>
            </a:r>
          </a:p>
          <a:p>
            <a:endParaRPr lang="ru-RU" sz="800" i="1" dirty="0" smtClean="0">
              <a:solidFill>
                <a:srgbClr val="002060"/>
              </a:solidFill>
            </a:endParaRPr>
          </a:p>
          <a:p>
            <a:r>
              <a:rPr lang="ru-RU" sz="2400" i="1" dirty="0" smtClean="0">
                <a:solidFill>
                  <a:srgbClr val="002060"/>
                </a:solidFill>
              </a:rPr>
              <a:t>План образовательной организации</a:t>
            </a:r>
            <a:endParaRPr lang="ru-RU" sz="2400" i="1" dirty="0" smtClean="0">
              <a:solidFill>
                <a:srgbClr val="002060"/>
              </a:solidFill>
            </a:endParaRPr>
          </a:p>
          <a:p>
            <a:endParaRPr lang="ru-RU" sz="2400" i="1" dirty="0" smtClean="0">
              <a:solidFill>
                <a:srgbClr val="002060"/>
              </a:solidFill>
            </a:endParaRPr>
          </a:p>
          <a:p>
            <a:endParaRPr lang="ru-RU" sz="800" i="1" dirty="0" smtClean="0">
              <a:solidFill>
                <a:srgbClr val="002060"/>
              </a:solidFill>
            </a:endParaRPr>
          </a:p>
          <a:p>
            <a:endParaRPr lang="ru-RU" sz="800" i="1" dirty="0" smtClean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-857273" y="2214570"/>
            <a:ext cx="5214974" cy="3214678"/>
          </a:xfrm>
          <a:prstGeom prst="rect">
            <a:avLst/>
          </a:prstGeom>
          <a:solidFill>
            <a:srgbClr val="8DC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Увеличение до 35% доли выбравших ЕГЭ по </a:t>
            </a:r>
            <a:r>
              <a:rPr lang="ru-RU" sz="2400" dirty="0" smtClean="0">
                <a:solidFill>
                  <a:srgbClr val="002060"/>
                </a:solidFill>
              </a:rPr>
              <a:t>математике, информатике, химии, физики, биологии</a:t>
            </a:r>
          </a:p>
          <a:p>
            <a:pPr algn="ctr"/>
            <a:endParaRPr lang="ru-RU" sz="2400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Увеличение до 30% доли учителей математического и </a:t>
            </a:r>
            <a:r>
              <a:rPr lang="ru-RU" sz="2400" dirty="0" err="1" smtClean="0">
                <a:solidFill>
                  <a:srgbClr val="002060"/>
                </a:solidFill>
              </a:rPr>
              <a:t>естественноенаучного</a:t>
            </a:r>
            <a:r>
              <a:rPr lang="ru-RU" sz="2400" dirty="0" smtClean="0">
                <a:solidFill>
                  <a:srgbClr val="002060"/>
                </a:solidFill>
              </a:rPr>
              <a:t> цикла в возрасте до 35 лет</a:t>
            </a:r>
          </a:p>
          <a:p>
            <a:pPr algn="ctr"/>
            <a:endParaRPr lang="ru-RU" sz="2400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 2030 году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free-icon-new-project-4599870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00958" y="214290"/>
            <a:ext cx="857256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sun9-43.userapi.com/s/v1/if2/ROBrdfmWvhJBKmahOkKLsPanto-n5lrGAC39wRIpebKaWIYHUs-WD4RPgR2gjfH2KaZ4X6BiVSlgvCfE4BLVzpqV.jpg?quality=95&amp;as=32x21,48x32,72x48,108x72,160x107,240x160,360x240,480x320,540x360,640x427,720x480,1080x720,1280x853,1440x960,2560x1707&amp;from=bu&amp;cs=1280x0"/>
          <p:cNvPicPr>
            <a:picLocks noChangeAspect="1" noChangeArrowheads="1"/>
          </p:cNvPicPr>
          <p:nvPr/>
        </p:nvPicPr>
        <p:blipFill>
          <a:blip r:embed="rId2"/>
          <a:srcRect t="17777" b="15556"/>
          <a:stretch>
            <a:fillRect/>
          </a:stretch>
        </p:blipFill>
        <p:spPr bwMode="auto">
          <a:xfrm>
            <a:off x="-360954" y="785794"/>
            <a:ext cx="9647862" cy="42862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29058" y="4714884"/>
            <a:ext cx="4857784" cy="1785950"/>
          </a:xfrm>
          <a:prstGeom prst="rect">
            <a:avLst/>
          </a:prstGeom>
          <a:solidFill>
            <a:srgbClr val="8DC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Учитель и ученик растут вместе.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                                                      </a:t>
            </a:r>
            <a:r>
              <a:rPr lang="ru-RU" sz="2000" b="1" i="1" dirty="0" smtClean="0">
                <a:solidFill>
                  <a:srgbClr val="002060"/>
                </a:solidFill>
              </a:rPr>
              <a:t>Конфуций                          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642974" y="5310388"/>
            <a:ext cx="52864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Глава 4</a:t>
            </a:r>
          </a:p>
          <a:p>
            <a:pPr algn="ctr"/>
            <a:r>
              <a:rPr lang="ru-RU" sz="4400" b="1" dirty="0" smtClean="0">
                <a:solidFill>
                  <a:srgbClr val="3F7141"/>
                </a:solidFill>
              </a:rPr>
              <a:t>Ученик</a:t>
            </a:r>
            <a:endParaRPr lang="ru-RU" sz="4400" b="1" dirty="0">
              <a:solidFill>
                <a:srgbClr val="3F714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02" y="428604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3F7141"/>
                </a:solidFill>
              </a:rPr>
              <a:t>Профминимум</a:t>
            </a:r>
            <a:endParaRPr lang="ru-RU" sz="3600" b="1" dirty="0">
              <a:solidFill>
                <a:srgbClr val="3F714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4678" y="1071546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 действии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214942" y="-571528"/>
            <a:ext cx="4857784" cy="4786298"/>
            <a:chOff x="-1785982" y="642918"/>
            <a:chExt cx="7643866" cy="7572380"/>
          </a:xfrm>
        </p:grpSpPr>
        <p:sp>
          <p:nvSpPr>
            <p:cNvPr id="7" name="Кольцо 6"/>
            <p:cNvSpPr/>
            <p:nvPr/>
          </p:nvSpPr>
          <p:spPr>
            <a:xfrm>
              <a:off x="-1785982" y="642918"/>
              <a:ext cx="7643866" cy="7572380"/>
            </a:xfrm>
            <a:prstGeom prst="donut">
              <a:avLst>
                <a:gd name="adj" fmla="val 9860"/>
              </a:avLst>
            </a:prstGeom>
            <a:gradFill flip="none" rotWithShape="1">
              <a:gsLst>
                <a:gs pos="0">
                  <a:srgbClr val="DDEBCF">
                    <a:alpha val="98000"/>
                  </a:srgbClr>
                </a:gs>
                <a:gs pos="18000">
                  <a:srgbClr val="DDEBCF">
                    <a:alpha val="22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7890" name="Picture 2" descr="https://sun9-67.userapi.com/s/v1/ig2/V25NeY6XiDrMsI3y1_sE_L7MmWntdNiQuXdbNHhXS3tguRPK5-3lkrebvEyAar-wqecggTTvNs15X9BBaLmrzwJ2.jpg?quality=95&amp;as=32x48,48x72,72x108,108x162,160x240,240x360,360x540,480x720,540x810,640x960,720x1080,1080x1620,1280x1920,1440x2160,1707x2560&amp;from=bu&amp;cs=1280x0"/>
            <p:cNvPicPr>
              <a:picLocks noChangeAspect="1" noChangeArrowheads="1"/>
            </p:cNvPicPr>
            <p:nvPr/>
          </p:nvPicPr>
          <p:blipFill>
            <a:blip r:embed="rId2" cstate="print"/>
            <a:srcRect l="-1276" t="9713" r="11041" b="30521"/>
            <a:stretch>
              <a:fillRect/>
            </a:stretch>
          </p:blipFill>
          <p:spPr bwMode="auto">
            <a:xfrm>
              <a:off x="-818405" y="1605013"/>
              <a:ext cx="5679889" cy="5502185"/>
            </a:xfrm>
            <a:prstGeom prst="ellipse">
              <a:avLst/>
            </a:prstGeom>
            <a:noFill/>
          </p:spPr>
        </p:pic>
      </p:grpSp>
      <p:sp>
        <p:nvSpPr>
          <p:cNvPr id="11" name="TextBox 10"/>
          <p:cNvSpPr txBox="1"/>
          <p:nvPr/>
        </p:nvSpPr>
        <p:spPr>
          <a:xfrm>
            <a:off x="214282" y="1500174"/>
            <a:ext cx="750099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Основной уровень</a:t>
            </a:r>
          </a:p>
          <a:p>
            <a:endParaRPr lang="ru-RU" sz="800" b="1" i="1" dirty="0" smtClean="0">
              <a:solidFill>
                <a:srgbClr val="002060"/>
              </a:solidFill>
            </a:endParaRPr>
          </a:p>
          <a:p>
            <a:r>
              <a:rPr lang="ru-RU" dirty="0" smtClean="0"/>
              <a:t>Урочная деятельность – не менее 9 часов</a:t>
            </a:r>
          </a:p>
          <a:p>
            <a:endParaRPr lang="ru-RU" sz="800" dirty="0" smtClean="0"/>
          </a:p>
          <a:p>
            <a:r>
              <a:rPr lang="ru-RU" dirty="0" smtClean="0"/>
              <a:t>Внеурочная деятельность, </a:t>
            </a:r>
          </a:p>
          <a:p>
            <a:r>
              <a:rPr lang="ru-RU" dirty="0" smtClean="0"/>
              <a:t>курс «Россия – мои горизонты» – 34 часа</a:t>
            </a:r>
          </a:p>
          <a:p>
            <a:endParaRPr lang="ru-RU" sz="800" dirty="0" smtClean="0"/>
          </a:p>
          <a:p>
            <a:r>
              <a:rPr lang="ru-RU" dirty="0" smtClean="0"/>
              <a:t>Взаимодействие с родителями – не менее 2 часов</a:t>
            </a:r>
          </a:p>
          <a:p>
            <a:endParaRPr lang="ru-RU" sz="800" dirty="0" smtClean="0"/>
          </a:p>
          <a:p>
            <a:r>
              <a:rPr lang="ru-RU" dirty="0" smtClean="0"/>
              <a:t>Практико-ориентированный модуль – не менее 12 часов</a:t>
            </a:r>
          </a:p>
          <a:p>
            <a:endParaRPr lang="ru-RU" sz="800" dirty="0" smtClean="0"/>
          </a:p>
          <a:p>
            <a:r>
              <a:rPr lang="ru-RU" dirty="0" smtClean="0"/>
              <a:t>Дополнительное образование – не менее 3 часов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13" name="Рисунок 12" descr="free-icon-partnership-4599827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71538" y="4500570"/>
            <a:ext cx="723583" cy="723583"/>
          </a:xfrm>
          <a:prstGeom prst="rect">
            <a:avLst/>
          </a:prstGeom>
        </p:spPr>
      </p:pic>
      <p:pic>
        <p:nvPicPr>
          <p:cNvPr id="14" name="Рисунок 13" descr="free-icon-investor-4599660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71538" y="5572140"/>
            <a:ext cx="723583" cy="723583"/>
          </a:xfrm>
          <a:prstGeom prst="rect">
            <a:avLst/>
          </a:prstGeom>
        </p:spPr>
      </p:pic>
      <p:sp>
        <p:nvSpPr>
          <p:cNvPr id="4098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4298471"/>
            <a:ext cx="4643470" cy="255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sun9-54.userapi.com/s/v1/ig2/SYX8m5R_NvkfBUAylP2X40oM33W3ddYhFTc69zbs9aQcfBm3cKymt_Pg0mkw51v7DyeIj9jWLhP3o45ji5QwWnN1.jpg?quality=95&amp;as=32x48,48x72,72x108,108x162,160x240,240x360,360x540,480x720,540x810,640x960,720x1080,1080x1620,1280x1920,1440x2160,1707x2560&amp;from=bu&amp;cs=1280x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412" y="-321471"/>
            <a:ext cx="4786314" cy="7179471"/>
          </a:xfrm>
          <a:prstGeom prst="round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00562" y="214290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3F7141"/>
                </a:solidFill>
              </a:rPr>
              <a:t>Поддержка</a:t>
            </a:r>
            <a:endParaRPr lang="ru-RU" sz="3600" b="1" dirty="0">
              <a:solidFill>
                <a:srgbClr val="3F714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72264" y="785794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педагогов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0562" y="1928802"/>
            <a:ext cx="450059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5 тысяч рублей</a:t>
            </a:r>
          </a:p>
          <a:p>
            <a:r>
              <a:rPr lang="ru-RU" sz="1600" dirty="0" smtClean="0"/>
              <a:t>за каждого выпускника, поступившего в вуз</a:t>
            </a:r>
          </a:p>
          <a:p>
            <a:r>
              <a:rPr lang="ru-RU" sz="1600" dirty="0" smtClean="0"/>
              <a:t>или учреждение СПО, расположенн</a:t>
            </a:r>
            <a:r>
              <a:rPr lang="ru-RU" dirty="0" smtClean="0"/>
              <a:t>ые</a:t>
            </a:r>
          </a:p>
          <a:p>
            <a:r>
              <a:rPr lang="ru-RU" sz="1600" dirty="0" smtClean="0"/>
              <a:t>на территории Кировской области</a:t>
            </a:r>
          </a:p>
          <a:p>
            <a:endParaRPr lang="ru-RU" sz="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500562" y="3105693"/>
            <a:ext cx="45005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10 тысяч рублей</a:t>
            </a:r>
          </a:p>
          <a:p>
            <a:r>
              <a:rPr lang="ru-RU" sz="1600" dirty="0" smtClean="0"/>
              <a:t>за каждого выпускника, выбравшего специальность, приоритетную для экономики области</a:t>
            </a:r>
          </a:p>
          <a:p>
            <a:endParaRPr lang="ru-RU" sz="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500562" y="4184886"/>
            <a:ext cx="45005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15 тысяч рублей</a:t>
            </a:r>
          </a:p>
          <a:p>
            <a:r>
              <a:rPr lang="ru-RU" sz="1600" dirty="0" smtClean="0"/>
              <a:t>за каждого выпускника, принятого на работу в организации и на предприятия, расположенные на территории Кировской области, после завершения обучения в ведущих российских вузах</a:t>
            </a:r>
          </a:p>
          <a:p>
            <a:endParaRPr lang="ru-RU" sz="8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4500562" y="5857892"/>
            <a:ext cx="4429156" cy="714380"/>
          </a:xfrm>
          <a:prstGeom prst="rect">
            <a:avLst/>
          </a:prstGeom>
          <a:solidFill>
            <a:srgbClr val="8DC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Срок приема документов до 30.09.2025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9124" y="1214422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Постановление Правительства Кировской области от 14.02.2025 №63-П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642974" y="5310388"/>
            <a:ext cx="52864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Глава 5</a:t>
            </a:r>
          </a:p>
          <a:p>
            <a:pPr algn="ctr"/>
            <a:r>
              <a:rPr lang="ru-RU" sz="4400" b="1" dirty="0" smtClean="0">
                <a:solidFill>
                  <a:srgbClr val="3F7141"/>
                </a:solidFill>
              </a:rPr>
              <a:t>Родитель</a:t>
            </a:r>
            <a:endParaRPr lang="ru-RU" sz="4400" b="1" dirty="0">
              <a:solidFill>
                <a:srgbClr val="3F7141"/>
              </a:solidFill>
            </a:endParaRPr>
          </a:p>
        </p:txBody>
      </p:sp>
      <p:pic>
        <p:nvPicPr>
          <p:cNvPr id="7" name="Рисунок 6" descr="3r-KsgCGgxb45iRvIukQf-HTijKVebxKOeEzh--9yHFPG60a5VcMxMbFI7qM29nFixzQmR-BhveesidzfxqUmDMN.jpg"/>
          <p:cNvPicPr>
            <a:picLocks noChangeAspect="1"/>
          </p:cNvPicPr>
          <p:nvPr/>
        </p:nvPicPr>
        <p:blipFill>
          <a:blip r:embed="rId2"/>
          <a:srcRect t="5451" b="23036"/>
          <a:stretch>
            <a:fillRect/>
          </a:stretch>
        </p:blipFill>
        <p:spPr>
          <a:xfrm>
            <a:off x="0" y="714356"/>
            <a:ext cx="9144000" cy="43577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29058" y="4286256"/>
            <a:ext cx="4857784" cy="2357454"/>
          </a:xfrm>
          <a:prstGeom prst="rect">
            <a:avLst/>
          </a:prstGeom>
          <a:solidFill>
            <a:srgbClr val="8DC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Воспитывает всё: люди, вещи, явления, но, прежде всего и дольше всего — люди.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Из них на первом месте — родители и педагоги.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                                  </a:t>
            </a:r>
            <a:r>
              <a:rPr lang="ru-RU" sz="2000" b="1" i="1" dirty="0" smtClean="0">
                <a:solidFill>
                  <a:srgbClr val="002060"/>
                </a:solidFill>
              </a:rPr>
              <a:t>А. С. Макаренко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C5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14282" y="142852"/>
            <a:ext cx="400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Субъект</a:t>
            </a:r>
            <a:endParaRPr lang="ru-RU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86314" y="142852"/>
            <a:ext cx="400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Объект</a:t>
            </a:r>
            <a:endParaRPr lang="ru-RU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2000240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Коллегиальный орган родителей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1071546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участие в  управлении образовательной организации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857752" y="1071546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обучение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85720" y="2928934"/>
            <a:ext cx="40005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Федеральный закон от 29.12.2012 №273-ФЗ 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«Об образовании в Российской Федерации»</a:t>
            </a:r>
          </a:p>
          <a:p>
            <a:endParaRPr lang="ru-RU" i="1" dirty="0" smtClean="0">
              <a:solidFill>
                <a:srgbClr val="002060"/>
              </a:solidFill>
            </a:endParaRPr>
          </a:p>
          <a:p>
            <a:r>
              <a:rPr lang="ru-RU" i="1" dirty="0" smtClean="0">
                <a:solidFill>
                  <a:srgbClr val="002060"/>
                </a:solidFill>
              </a:rPr>
              <a:t>Устав образовательной организации</a:t>
            </a:r>
          </a:p>
          <a:p>
            <a:endParaRPr lang="ru-RU" i="1" dirty="0" smtClean="0">
              <a:solidFill>
                <a:srgbClr val="002060"/>
              </a:solidFill>
            </a:endParaRPr>
          </a:p>
          <a:p>
            <a:r>
              <a:rPr lang="ru-RU" i="1" dirty="0" smtClean="0">
                <a:solidFill>
                  <a:srgbClr val="002060"/>
                </a:solidFill>
              </a:rPr>
              <a:t>Локальный акт образовательной организации</a:t>
            </a:r>
          </a:p>
          <a:p>
            <a:endParaRPr lang="ru-RU" i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857752" y="2000240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Просвещение родителей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929190" y="2928934"/>
            <a:ext cx="40005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Письмо Министерства просвещения Российской Федерации от 21 ноября 2024 г. N 03-1663 "О подготовке к внедрению программы просветительской деятельности для родителей воспитанников дошкольных образовательных организаций"</a:t>
            </a:r>
          </a:p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643438" y="5429264"/>
            <a:ext cx="4429156" cy="1214446"/>
          </a:xfrm>
          <a:prstGeom prst="rect">
            <a:avLst/>
          </a:prstGeom>
          <a:solidFill>
            <a:srgbClr val="8DC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РИП ДС «Радуга» </a:t>
            </a:r>
            <a:r>
              <a:rPr lang="ru-RU" sz="1600" b="1" dirty="0" err="1" smtClean="0">
                <a:solidFill>
                  <a:srgbClr val="002060"/>
                </a:solidFill>
              </a:rPr>
              <a:t>пгт</a:t>
            </a:r>
            <a:r>
              <a:rPr lang="ru-RU" sz="1600" b="1" dirty="0" smtClean="0">
                <a:solidFill>
                  <a:srgbClr val="002060"/>
                </a:solidFill>
              </a:rPr>
              <a:t>  </a:t>
            </a:r>
            <a:r>
              <a:rPr lang="ru-RU" sz="1600" b="1" dirty="0" err="1" smtClean="0">
                <a:solidFill>
                  <a:srgbClr val="002060"/>
                </a:solidFill>
              </a:rPr>
              <a:t>Афанасьево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«Педагогическая помощь родителям (законным представителям) детей дошкольного возраста в создании образовательной среды семьи»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3714744" y="0"/>
            <a:ext cx="7643866" cy="7572380"/>
            <a:chOff x="-1221093" y="-714404"/>
            <a:chExt cx="6936101" cy="6786610"/>
          </a:xfrm>
        </p:grpSpPr>
        <p:sp>
          <p:nvSpPr>
            <p:cNvPr id="6" name="Кольцо 5"/>
            <p:cNvSpPr/>
            <p:nvPr/>
          </p:nvSpPr>
          <p:spPr>
            <a:xfrm>
              <a:off x="-1221093" y="-714404"/>
              <a:ext cx="6936101" cy="6786610"/>
            </a:xfrm>
            <a:prstGeom prst="donut">
              <a:avLst>
                <a:gd name="adj" fmla="val 9860"/>
              </a:avLst>
            </a:prstGeom>
            <a:gradFill flip="none" rotWithShape="1">
              <a:gsLst>
                <a:gs pos="0">
                  <a:srgbClr val="DDEBCF">
                    <a:alpha val="98000"/>
                  </a:srgbClr>
                </a:gs>
                <a:gs pos="18000">
                  <a:srgbClr val="DDEBCF">
                    <a:alpha val="22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028" name="Picture 4" descr="https://sun9-2.userapi.com/s/v1/if2/pSE7WPI-rTvLhqYyxdpYiiyDc8zXL_L5-flcmPDcr5bkGwDuHKjQfZM2CPK94elHatRQzPKmqRT8GfpKyDjilmZZ.jpg?quality=95&amp;as=32x21,48x32,72x48,108x72,160x107,240x160,360x240,480x320,540x360,640x427,720x480,1080x720,1280x853,1440x960,2560x1707&amp;from=bu&amp;cs=1280x0"/>
            <p:cNvPicPr>
              <a:picLocks noChangeAspect="1" noChangeArrowheads="1"/>
            </p:cNvPicPr>
            <p:nvPr/>
          </p:nvPicPr>
          <p:blipFill>
            <a:blip r:embed="rId2"/>
            <a:srcRect l="21687" r="12048" b="2371"/>
            <a:stretch>
              <a:fillRect/>
            </a:stretch>
          </p:blipFill>
          <p:spPr bwMode="auto">
            <a:xfrm>
              <a:off x="-343390" y="181925"/>
              <a:ext cx="5086047" cy="4993571"/>
            </a:xfrm>
            <a:prstGeom prst="ellipse">
              <a:avLst/>
            </a:prstGeom>
            <a:noFill/>
          </p:spPr>
        </p:pic>
      </p:grpSp>
      <p:sp>
        <p:nvSpPr>
          <p:cNvPr id="18" name="TextBox 17"/>
          <p:cNvSpPr txBox="1"/>
          <p:nvPr/>
        </p:nvSpPr>
        <p:spPr>
          <a:xfrm>
            <a:off x="357158" y="0"/>
            <a:ext cx="86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3F7141"/>
                </a:solidFill>
              </a:rPr>
              <a:t>Аттестация</a:t>
            </a:r>
            <a:endParaRPr lang="ru-RU" sz="6000" b="1" dirty="0">
              <a:solidFill>
                <a:srgbClr val="3F714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720" y="1000108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педагогических работников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428596" y="2285992"/>
          <a:ext cx="3143272" cy="731520"/>
        </p:xfrm>
        <a:graphic>
          <a:graphicData uri="http://schemas.openxmlformats.org/drawingml/2006/table">
            <a:tbl>
              <a:tblPr/>
              <a:tblGrid>
                <a:gridCol w="1000132"/>
                <a:gridCol w="1143008"/>
                <a:gridCol w="1000132"/>
              </a:tblGrid>
              <a:tr h="36220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   2023  </a:t>
                      </a:r>
                      <a:endParaRPr lang="ru-RU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   2024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  2025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206">
                <a:tc>
                  <a:txBody>
                    <a:bodyPr/>
                    <a:lstStyle/>
                    <a:p>
                      <a:r>
                        <a:rPr lang="ru-RU" dirty="0" smtClean="0"/>
                        <a:t>    72%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72,2%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68,3%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52" name="Группа 51"/>
          <p:cNvGrpSpPr/>
          <p:nvPr/>
        </p:nvGrpSpPr>
        <p:grpSpPr>
          <a:xfrm>
            <a:off x="214282" y="1785926"/>
            <a:ext cx="3857652" cy="1285884"/>
            <a:chOff x="285720" y="1785926"/>
            <a:chExt cx="3857652" cy="1285884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285720" y="1785926"/>
              <a:ext cx="3857652" cy="509269"/>
              <a:chOff x="285720" y="1785926"/>
              <a:chExt cx="3857652" cy="509269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857224" y="1785926"/>
                <a:ext cx="32861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i="1" dirty="0" smtClean="0">
                    <a:solidFill>
                      <a:srgbClr val="002060"/>
                    </a:solidFill>
                  </a:rPr>
                  <a:t>Общее образование </a:t>
                </a:r>
              </a:p>
            </p:txBody>
          </p:sp>
          <p:pic>
            <p:nvPicPr>
              <p:cNvPr id="22" name="Рисунок 21" descr="free-icon-research-4599694.png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285720" y="1785926"/>
                <a:ext cx="509269" cy="509269"/>
              </a:xfrm>
              <a:prstGeom prst="rect">
                <a:avLst/>
              </a:prstGeom>
            </p:spPr>
          </p:pic>
        </p:grpSp>
        <p:cxnSp>
          <p:nvCxnSpPr>
            <p:cNvPr id="47" name="Прямая со стрелкой 46"/>
            <p:cNvCxnSpPr/>
            <p:nvPr/>
          </p:nvCxnSpPr>
          <p:spPr>
            <a:xfrm rot="16200000" flipH="1">
              <a:off x="3393273" y="2607463"/>
              <a:ext cx="785818" cy="142876"/>
            </a:xfrm>
            <a:prstGeom prst="straightConnector1">
              <a:avLst/>
            </a:prstGeom>
            <a:ln w="38100">
              <a:solidFill>
                <a:srgbClr val="8DC58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Группа 52"/>
          <p:cNvGrpSpPr/>
          <p:nvPr/>
        </p:nvGrpSpPr>
        <p:grpSpPr>
          <a:xfrm>
            <a:off x="214282" y="3214686"/>
            <a:ext cx="3857652" cy="1285884"/>
            <a:chOff x="285720" y="1785926"/>
            <a:chExt cx="3857652" cy="1285884"/>
          </a:xfrm>
        </p:grpSpPr>
        <p:grpSp>
          <p:nvGrpSpPr>
            <p:cNvPr id="54" name="Группа 22"/>
            <p:cNvGrpSpPr/>
            <p:nvPr/>
          </p:nvGrpSpPr>
          <p:grpSpPr>
            <a:xfrm>
              <a:off x="285720" y="1785926"/>
              <a:ext cx="3857652" cy="509269"/>
              <a:chOff x="285720" y="1785926"/>
              <a:chExt cx="3857652" cy="509269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857224" y="1785926"/>
                <a:ext cx="32861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i="1" dirty="0" smtClean="0">
                    <a:solidFill>
                      <a:srgbClr val="002060"/>
                    </a:solidFill>
                  </a:rPr>
                  <a:t>Дошкольное образование </a:t>
                </a:r>
              </a:p>
            </p:txBody>
          </p:sp>
          <p:pic>
            <p:nvPicPr>
              <p:cNvPr id="57" name="Рисунок 56" descr="free-icon-research-4599694.png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285720" y="1785926"/>
                <a:ext cx="509269" cy="509269"/>
              </a:xfrm>
              <a:prstGeom prst="rect">
                <a:avLst/>
              </a:prstGeom>
            </p:spPr>
          </p:pic>
        </p:grpSp>
        <p:cxnSp>
          <p:nvCxnSpPr>
            <p:cNvPr id="55" name="Прямая со стрелкой 54"/>
            <p:cNvCxnSpPr/>
            <p:nvPr/>
          </p:nvCxnSpPr>
          <p:spPr>
            <a:xfrm rot="16200000" flipH="1">
              <a:off x="3393273" y="2607463"/>
              <a:ext cx="785818" cy="142876"/>
            </a:xfrm>
            <a:prstGeom prst="straightConnector1">
              <a:avLst/>
            </a:prstGeom>
            <a:ln w="38100">
              <a:solidFill>
                <a:srgbClr val="8DC58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8" name="Таблица 57"/>
          <p:cNvGraphicFramePr>
            <a:graphicFrameLocks noGrp="1"/>
          </p:cNvGraphicFramePr>
          <p:nvPr/>
        </p:nvGraphicFramePr>
        <p:xfrm>
          <a:off x="428596" y="3714752"/>
          <a:ext cx="3143272" cy="731520"/>
        </p:xfrm>
        <a:graphic>
          <a:graphicData uri="http://schemas.openxmlformats.org/drawingml/2006/table">
            <a:tbl>
              <a:tblPr/>
              <a:tblGrid>
                <a:gridCol w="1000132"/>
                <a:gridCol w="1143008"/>
                <a:gridCol w="1000132"/>
              </a:tblGrid>
              <a:tr h="36220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   2023  </a:t>
                      </a:r>
                      <a:endParaRPr lang="ru-RU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   2024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  2025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206">
                <a:tc>
                  <a:txBody>
                    <a:bodyPr/>
                    <a:lstStyle/>
                    <a:p>
                      <a:r>
                        <a:rPr lang="ru-RU" dirty="0" smtClean="0"/>
                        <a:t>   53%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60,9%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54,4%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/>
        </p:nvGraphicFramePr>
        <p:xfrm>
          <a:off x="428596" y="5214950"/>
          <a:ext cx="3143272" cy="731520"/>
        </p:xfrm>
        <a:graphic>
          <a:graphicData uri="http://schemas.openxmlformats.org/drawingml/2006/table">
            <a:tbl>
              <a:tblPr/>
              <a:tblGrid>
                <a:gridCol w="1000132"/>
                <a:gridCol w="1143008"/>
                <a:gridCol w="1000132"/>
              </a:tblGrid>
              <a:tr h="36220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   2023  </a:t>
                      </a:r>
                      <a:endParaRPr lang="ru-RU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   2024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   2025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206">
                <a:tc>
                  <a:txBody>
                    <a:bodyPr/>
                    <a:lstStyle/>
                    <a:p>
                      <a:r>
                        <a:rPr lang="ru-RU" dirty="0" smtClean="0"/>
                        <a:t>    63,2%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71,8%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68,8%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60" name="Группа 59"/>
          <p:cNvGrpSpPr/>
          <p:nvPr/>
        </p:nvGrpSpPr>
        <p:grpSpPr>
          <a:xfrm>
            <a:off x="785786" y="4714884"/>
            <a:ext cx="4746631" cy="1214446"/>
            <a:chOff x="857224" y="1571612"/>
            <a:chExt cx="3286148" cy="1214446"/>
          </a:xfrm>
        </p:grpSpPr>
        <p:sp>
          <p:nvSpPr>
            <p:cNvPr id="63" name="TextBox 62"/>
            <p:cNvSpPr txBox="1"/>
            <p:nvPr/>
          </p:nvSpPr>
          <p:spPr>
            <a:xfrm>
              <a:off x="857224" y="1571612"/>
              <a:ext cx="32861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i="1" dirty="0" smtClean="0">
                  <a:solidFill>
                    <a:srgbClr val="002060"/>
                  </a:solidFill>
                </a:rPr>
                <a:t>Дополнительное образование </a:t>
              </a:r>
            </a:p>
          </p:txBody>
        </p:sp>
        <p:cxnSp>
          <p:nvCxnSpPr>
            <p:cNvPr id="62" name="Прямая со стрелкой 61"/>
            <p:cNvCxnSpPr/>
            <p:nvPr/>
          </p:nvCxnSpPr>
          <p:spPr>
            <a:xfrm rot="16200000" flipV="1">
              <a:off x="2552515" y="2354683"/>
              <a:ext cx="714379" cy="148371"/>
            </a:xfrm>
            <a:prstGeom prst="straightConnector1">
              <a:avLst/>
            </a:prstGeom>
            <a:ln w="38100">
              <a:solidFill>
                <a:srgbClr val="8DC58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7" name="Рисунок 66" descr="free-icon-research-4599694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4714884"/>
            <a:ext cx="509269" cy="509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:\ЮН\для доклада\IMG-20250827-WA0006.jpg"/>
          <p:cNvPicPr>
            <a:picLocks noChangeAspect="1" noChangeArrowheads="1"/>
          </p:cNvPicPr>
          <p:nvPr/>
        </p:nvPicPr>
        <p:blipFill>
          <a:blip r:embed="rId2"/>
          <a:srcRect t="1298" b="20864"/>
          <a:stretch>
            <a:fillRect/>
          </a:stretch>
        </p:blipFill>
        <p:spPr bwMode="auto">
          <a:xfrm>
            <a:off x="-71470" y="0"/>
            <a:ext cx="9358346" cy="48577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-1000164" y="4970704"/>
            <a:ext cx="6286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Новая глава</a:t>
            </a:r>
          </a:p>
          <a:p>
            <a:pPr algn="ctr"/>
            <a:r>
              <a:rPr lang="ru-RU" sz="4000" b="1" dirty="0" smtClean="0">
                <a:solidFill>
                  <a:srgbClr val="3F7141"/>
                </a:solidFill>
              </a:rPr>
              <a:t>2025-2026</a:t>
            </a:r>
          </a:p>
          <a:p>
            <a:pPr algn="ctr"/>
            <a:r>
              <a:rPr lang="ru-RU" sz="4000" b="1" dirty="0" smtClean="0">
                <a:solidFill>
                  <a:srgbClr val="3F7141"/>
                </a:solidFill>
              </a:rPr>
              <a:t> </a:t>
            </a:r>
            <a:endParaRPr lang="ru-RU" sz="4000" b="1" dirty="0">
              <a:solidFill>
                <a:srgbClr val="3F714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4143380"/>
            <a:ext cx="4857784" cy="2357454"/>
          </a:xfrm>
          <a:prstGeom prst="rect">
            <a:avLst/>
          </a:prstGeom>
          <a:solidFill>
            <a:srgbClr val="8DC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Всё начинается с Дня знаний: дружба, мечты, любовь к наукам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655153"/>
          <a:ext cx="9144000" cy="113077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71604"/>
                <a:gridCol w="2500330"/>
                <a:gridCol w="2286016"/>
                <a:gridCol w="2786050"/>
              </a:tblGrid>
              <a:tr h="551653">
                <a:tc>
                  <a:txBody>
                    <a:bodyPr/>
                    <a:lstStyle/>
                    <a:p>
                      <a:r>
                        <a:rPr lang="ru-RU" dirty="0" smtClean="0"/>
                        <a:t>Менее 50%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50% до 59%</a:t>
                      </a:r>
                      <a:endParaRPr lang="ru-RU" dirty="0"/>
                    </a:p>
                  </a:txBody>
                  <a:tcPr>
                    <a:solidFill>
                      <a:srgbClr val="E6F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60% до 69%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Более 70%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58D"/>
                    </a:solidFill>
                  </a:tcPr>
                </a:tc>
              </a:tr>
              <a:tr h="551653"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СОШ с. Пашино 50%</a:t>
                      </a:r>
                    </a:p>
                    <a:p>
                      <a:r>
                        <a:rPr lang="ru-RU" sz="1600" b="1" dirty="0" smtClean="0"/>
                        <a:t>СОШ с. Бисерово 56,2%</a:t>
                      </a:r>
                      <a:endParaRPr lang="ru-RU" sz="1600" b="1" dirty="0"/>
                    </a:p>
                  </a:txBody>
                  <a:tcPr>
                    <a:solidFill>
                      <a:srgbClr val="E6F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СОШ с. </a:t>
                      </a:r>
                      <a:r>
                        <a:rPr lang="ru-RU" sz="1600" b="1" dirty="0" err="1" smtClean="0"/>
                        <a:t>Гордино</a:t>
                      </a:r>
                      <a:r>
                        <a:rPr lang="ru-RU" sz="1600" b="1" dirty="0" smtClean="0"/>
                        <a:t> 84%</a:t>
                      </a:r>
                      <a:endParaRPr lang="ru-RU" sz="16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DC58D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Средние школы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92880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Основные школы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2566839"/>
          <a:ext cx="9144000" cy="186229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71604"/>
                <a:gridCol w="2500330"/>
                <a:gridCol w="2286016"/>
                <a:gridCol w="2786050"/>
              </a:tblGrid>
              <a:tr h="551653">
                <a:tc>
                  <a:txBody>
                    <a:bodyPr/>
                    <a:lstStyle/>
                    <a:p>
                      <a:r>
                        <a:rPr lang="ru-RU" dirty="0" smtClean="0"/>
                        <a:t>Менее 50%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50% до 59%</a:t>
                      </a:r>
                      <a:endParaRPr lang="ru-RU" dirty="0"/>
                    </a:p>
                  </a:txBody>
                  <a:tcPr>
                    <a:solidFill>
                      <a:srgbClr val="E6F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60% до 69%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Более 70%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58D"/>
                    </a:solidFill>
                  </a:tcPr>
                </a:tc>
              </a:tr>
              <a:tr h="551653"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ООШ п. </a:t>
                      </a:r>
                      <a:r>
                        <a:rPr lang="ru-RU" sz="1600" b="1" dirty="0" err="1" smtClean="0"/>
                        <a:t>Лытка</a:t>
                      </a:r>
                      <a:r>
                        <a:rPr lang="ru-RU" sz="1600" b="1" dirty="0" smtClean="0"/>
                        <a:t> 57%</a:t>
                      </a:r>
                    </a:p>
                    <a:p>
                      <a:r>
                        <a:rPr lang="ru-RU" sz="1600" b="1" dirty="0" smtClean="0"/>
                        <a:t>ООШ д. Ванино 50%</a:t>
                      </a:r>
                      <a:endParaRPr lang="ru-RU" sz="1600" b="1" dirty="0"/>
                    </a:p>
                  </a:txBody>
                  <a:tcPr>
                    <a:solidFill>
                      <a:srgbClr val="E6F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ООШ с. Савинцы 66,6%</a:t>
                      </a:r>
                    </a:p>
                    <a:p>
                      <a:r>
                        <a:rPr lang="ru-RU" sz="1600" b="1" dirty="0" err="1" smtClean="0"/>
                        <a:t>Кувакуш</a:t>
                      </a:r>
                      <a:r>
                        <a:rPr lang="ru-RU" sz="1600" b="1" dirty="0" smtClean="0"/>
                        <a:t> 66,6%</a:t>
                      </a:r>
                      <a:endParaRPr lang="ru-RU" sz="16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ООШ д. </a:t>
                      </a:r>
                      <a:r>
                        <a:rPr lang="ru-RU" sz="1600" b="1" dirty="0" err="1" smtClean="0"/>
                        <a:t>Архипята</a:t>
                      </a:r>
                      <a:r>
                        <a:rPr lang="ru-RU" sz="1600" b="1" dirty="0" smtClean="0"/>
                        <a:t> 100%</a:t>
                      </a:r>
                    </a:p>
                    <a:p>
                      <a:r>
                        <a:rPr lang="ru-RU" sz="1600" b="1" dirty="0" smtClean="0"/>
                        <a:t>ООШ д. Московская 87,5%</a:t>
                      </a:r>
                    </a:p>
                    <a:p>
                      <a:r>
                        <a:rPr lang="ru-RU" sz="1600" b="1" dirty="0" smtClean="0"/>
                        <a:t>ООШ д. </a:t>
                      </a:r>
                      <a:r>
                        <a:rPr lang="ru-RU" sz="1600" b="1" dirty="0" err="1" smtClean="0"/>
                        <a:t>Ромаши</a:t>
                      </a:r>
                      <a:r>
                        <a:rPr lang="ru-RU" sz="1600" b="1" dirty="0" smtClean="0"/>
                        <a:t> 83%</a:t>
                      </a:r>
                    </a:p>
                    <a:p>
                      <a:r>
                        <a:rPr lang="ru-RU" sz="1600" b="1" dirty="0" smtClean="0"/>
                        <a:t>ООШ д. Илюши 80%</a:t>
                      </a:r>
                    </a:p>
                    <a:p>
                      <a:r>
                        <a:rPr lang="ru-RU" sz="1600" b="1" dirty="0" smtClean="0"/>
                        <a:t>ООШ</a:t>
                      </a:r>
                      <a:r>
                        <a:rPr lang="ru-RU" sz="1600" b="1" baseline="0" dirty="0" smtClean="0"/>
                        <a:t> п. Бор 75%</a:t>
                      </a:r>
                      <a:endParaRPr lang="ru-RU" sz="16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DC58D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440597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Начальные школы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4983345"/>
          <a:ext cx="9144000" cy="137461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71604"/>
                <a:gridCol w="2500330"/>
                <a:gridCol w="2286016"/>
                <a:gridCol w="2786050"/>
              </a:tblGrid>
              <a:tr h="551653">
                <a:tc>
                  <a:txBody>
                    <a:bodyPr/>
                    <a:lstStyle/>
                    <a:p>
                      <a:r>
                        <a:rPr lang="ru-RU" dirty="0" smtClean="0"/>
                        <a:t>Менее 50%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50% до 59%</a:t>
                      </a:r>
                      <a:endParaRPr lang="ru-RU" dirty="0"/>
                    </a:p>
                  </a:txBody>
                  <a:tcPr>
                    <a:solidFill>
                      <a:srgbClr val="E6F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60% до 69%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Более 70%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58D"/>
                    </a:solidFill>
                  </a:tcPr>
                </a:tc>
              </a:tr>
              <a:tr h="551653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НОШ д. </a:t>
                      </a:r>
                      <a:r>
                        <a:rPr lang="ru-RU" sz="1600" b="1" dirty="0" err="1" smtClean="0"/>
                        <a:t>Жарковы</a:t>
                      </a:r>
                      <a:r>
                        <a:rPr lang="ru-RU" sz="1600" b="1" dirty="0" smtClean="0"/>
                        <a:t> 0%</a:t>
                      </a:r>
                      <a:endParaRPr lang="ru-RU" sz="16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НОШ п. Камский 50%</a:t>
                      </a:r>
                      <a:endParaRPr lang="ru-RU" sz="1600" b="1" dirty="0"/>
                    </a:p>
                  </a:txBody>
                  <a:tcPr>
                    <a:solidFill>
                      <a:srgbClr val="E6F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НОШ д. </a:t>
                      </a:r>
                      <a:r>
                        <a:rPr lang="ru-RU" sz="1600" b="1" dirty="0" err="1" smtClean="0"/>
                        <a:t>Ожегино</a:t>
                      </a:r>
                      <a:r>
                        <a:rPr lang="ru-RU" sz="1600" b="1" dirty="0" smtClean="0"/>
                        <a:t> 100%</a:t>
                      </a:r>
                    </a:p>
                    <a:p>
                      <a:r>
                        <a:rPr lang="ru-RU" sz="1600" b="1" dirty="0" smtClean="0"/>
                        <a:t>НОШ д. </a:t>
                      </a:r>
                      <a:r>
                        <a:rPr lang="ru-RU" sz="1600" b="1" dirty="0" err="1" smtClean="0"/>
                        <a:t>Шердынята</a:t>
                      </a:r>
                      <a:r>
                        <a:rPr lang="ru-RU" sz="1600" b="1" baseline="0" dirty="0" smtClean="0"/>
                        <a:t> 100%</a:t>
                      </a:r>
                    </a:p>
                    <a:p>
                      <a:endParaRPr lang="ru-RU" sz="16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DC58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655153"/>
          <a:ext cx="9144000" cy="186229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71604"/>
                <a:gridCol w="2500330"/>
                <a:gridCol w="2286016"/>
                <a:gridCol w="2786050"/>
              </a:tblGrid>
              <a:tr h="551653">
                <a:tc>
                  <a:txBody>
                    <a:bodyPr/>
                    <a:lstStyle/>
                    <a:p>
                      <a:r>
                        <a:rPr lang="ru-RU" dirty="0" smtClean="0"/>
                        <a:t>Менее 50%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50% до 59%</a:t>
                      </a:r>
                      <a:endParaRPr lang="ru-RU" dirty="0"/>
                    </a:p>
                  </a:txBody>
                  <a:tcPr>
                    <a:solidFill>
                      <a:srgbClr val="E6F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60% до 69%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Более 70%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58D"/>
                    </a:solidFill>
                  </a:tcPr>
                </a:tc>
              </a:tr>
              <a:tr h="551653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ДС</a:t>
                      </a:r>
                      <a:r>
                        <a:rPr lang="ru-RU" sz="1600" b="1" baseline="0" dirty="0" smtClean="0"/>
                        <a:t> «Рябинка» </a:t>
                      </a:r>
                      <a:r>
                        <a:rPr lang="ru-RU" sz="1600" b="1" baseline="0" dirty="0" err="1" smtClean="0"/>
                        <a:t>пгт</a:t>
                      </a:r>
                      <a:r>
                        <a:rPr lang="ru-RU" sz="1600" b="1" baseline="0" dirty="0" smtClean="0"/>
                        <a:t> </a:t>
                      </a:r>
                      <a:r>
                        <a:rPr lang="ru-RU" sz="1600" b="1" baseline="0" dirty="0" err="1" smtClean="0"/>
                        <a:t>Афанасьево</a:t>
                      </a:r>
                      <a:r>
                        <a:rPr lang="ru-RU" sz="1600" b="1" baseline="0" dirty="0" smtClean="0"/>
                        <a:t> 18%</a:t>
                      </a:r>
                      <a:endParaRPr lang="ru-RU" sz="16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ДС «Солнышко» д. </a:t>
                      </a:r>
                      <a:r>
                        <a:rPr lang="ru-RU" sz="1600" b="1" dirty="0" err="1" smtClean="0"/>
                        <a:t>Ичетовкины</a:t>
                      </a:r>
                      <a:r>
                        <a:rPr lang="ru-RU" sz="1600" b="1" dirty="0" smtClean="0"/>
                        <a:t> 58,3%</a:t>
                      </a:r>
                    </a:p>
                    <a:p>
                      <a:endParaRPr lang="ru-RU" sz="1600" b="1" dirty="0" smtClean="0"/>
                    </a:p>
                    <a:p>
                      <a:r>
                        <a:rPr lang="ru-RU" sz="1600" b="1" dirty="0" smtClean="0"/>
                        <a:t>ДС «Улыбка» с. Бисерово 57,1%</a:t>
                      </a:r>
                      <a:endParaRPr lang="ru-RU" sz="1600" b="1" dirty="0"/>
                    </a:p>
                  </a:txBody>
                  <a:tcPr>
                    <a:solidFill>
                      <a:srgbClr val="E6F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ДС «Родничок» с. </a:t>
                      </a:r>
                      <a:r>
                        <a:rPr lang="ru-RU" sz="1600" b="1" dirty="0" err="1" smtClean="0"/>
                        <a:t>Гордино</a:t>
                      </a:r>
                      <a:r>
                        <a:rPr lang="ru-RU" sz="1600" b="1" dirty="0" smtClean="0"/>
                        <a:t> 66,6%</a:t>
                      </a:r>
                      <a:endParaRPr lang="ru-RU" sz="16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ДС «Радуга» </a:t>
                      </a:r>
                      <a:r>
                        <a:rPr lang="ru-RU" sz="1600" b="1" dirty="0" err="1" smtClean="0"/>
                        <a:t>пгт</a:t>
                      </a:r>
                      <a:r>
                        <a:rPr lang="ru-RU" sz="1600" b="1" dirty="0" smtClean="0"/>
                        <a:t> </a:t>
                      </a:r>
                      <a:r>
                        <a:rPr lang="ru-RU" sz="1600" b="1" dirty="0" err="1" smtClean="0"/>
                        <a:t>Афанасьево</a:t>
                      </a:r>
                      <a:r>
                        <a:rPr lang="ru-RU" sz="1600" b="1" baseline="0" dirty="0" smtClean="0"/>
                        <a:t> 72%</a:t>
                      </a:r>
                      <a:endParaRPr lang="ru-RU" sz="16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DC58D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Детские сады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57174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Учреждения дополнительного образования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3214686"/>
          <a:ext cx="9144000" cy="113077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71604"/>
                <a:gridCol w="2500330"/>
                <a:gridCol w="2286016"/>
                <a:gridCol w="2786050"/>
              </a:tblGrid>
              <a:tr h="551653">
                <a:tc>
                  <a:txBody>
                    <a:bodyPr/>
                    <a:lstStyle/>
                    <a:p>
                      <a:r>
                        <a:rPr lang="ru-RU" dirty="0" smtClean="0"/>
                        <a:t>Менее 50%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50% до 59%</a:t>
                      </a:r>
                      <a:endParaRPr lang="ru-RU" dirty="0"/>
                    </a:p>
                  </a:txBody>
                  <a:tcPr>
                    <a:solidFill>
                      <a:srgbClr val="E6F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60% до 69%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Более 70%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58D"/>
                    </a:solidFill>
                  </a:tcPr>
                </a:tc>
              </a:tr>
              <a:tr h="551653"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>
                    <a:solidFill>
                      <a:srgbClr val="E6F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ДДТ </a:t>
                      </a:r>
                      <a:r>
                        <a:rPr lang="ru-RU" sz="1600" b="1" dirty="0" err="1" smtClean="0"/>
                        <a:t>пгт</a:t>
                      </a:r>
                      <a:r>
                        <a:rPr lang="ru-RU" sz="1600" b="1" dirty="0" smtClean="0"/>
                        <a:t> </a:t>
                      </a:r>
                      <a:r>
                        <a:rPr lang="ru-RU" sz="1600" b="1" dirty="0" err="1" smtClean="0"/>
                        <a:t>Афанасьево</a:t>
                      </a:r>
                      <a:r>
                        <a:rPr lang="ru-RU" sz="1600" b="1" dirty="0" smtClean="0"/>
                        <a:t> 87,5%</a:t>
                      </a:r>
                    </a:p>
                    <a:p>
                      <a:r>
                        <a:rPr lang="ru-RU" sz="1600" b="1" dirty="0" smtClean="0"/>
                        <a:t>СШ </a:t>
                      </a:r>
                      <a:r>
                        <a:rPr lang="ru-RU" sz="1600" b="1" dirty="0" err="1" smtClean="0"/>
                        <a:t>пгт</a:t>
                      </a:r>
                      <a:r>
                        <a:rPr lang="ru-RU" sz="1600" b="1" dirty="0" smtClean="0"/>
                        <a:t> </a:t>
                      </a:r>
                      <a:r>
                        <a:rPr lang="ru-RU" sz="1600" b="1" dirty="0" err="1" smtClean="0"/>
                        <a:t>Афанасьево</a:t>
                      </a:r>
                      <a:r>
                        <a:rPr lang="ru-RU" sz="1600" b="1" dirty="0" smtClean="0"/>
                        <a:t> 87,5%</a:t>
                      </a:r>
                      <a:endParaRPr lang="ru-RU" sz="16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DC58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43900" y="0"/>
            <a:ext cx="1000100" cy="6858000"/>
          </a:xfrm>
          <a:prstGeom prst="rect">
            <a:avLst/>
          </a:prstGeom>
          <a:gradFill flip="none" rotWithShape="1">
            <a:gsLst>
              <a:gs pos="0">
                <a:srgbClr val="DDEBCF">
                  <a:alpha val="98000"/>
                </a:srgbClr>
              </a:gs>
              <a:gs pos="18000">
                <a:srgbClr val="DDEBCF">
                  <a:alpha val="22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 descr="https://sun9-46.userapi.com/s/v1/if2/AvKnrvK4P5bhFyPqhqC2AKQ01gbUNeuGO0awfHR5-uZdGht7IWLOSoHOCxmBY_6mNm3L2uUhPRqLY8na4UtMgjQT.jpg?quality=95&amp;as=32x21,48x32,72x48,108x72,160x107,240x160,360x240,480x320,540x360,640x427,720x480,1080x720,1280x853,1440x960,2560x1707&amp;from=bu&amp;cs=1280x0"/>
          <p:cNvPicPr>
            <a:picLocks noChangeAspect="1" noChangeArrowheads="1"/>
          </p:cNvPicPr>
          <p:nvPr/>
        </p:nvPicPr>
        <p:blipFill>
          <a:blip r:embed="rId2" cstate="print"/>
          <a:srcRect l="26402" r="29949" b="17520"/>
          <a:stretch>
            <a:fillRect/>
          </a:stretch>
        </p:blipFill>
        <p:spPr bwMode="auto">
          <a:xfrm>
            <a:off x="285720" y="0"/>
            <a:ext cx="1928826" cy="2428892"/>
          </a:xfrm>
          <a:prstGeom prst="rect">
            <a:avLst/>
          </a:prstGeom>
          <a:noFill/>
        </p:spPr>
      </p:pic>
      <p:pic>
        <p:nvPicPr>
          <p:cNvPr id="15366" name="Picture 6" descr="https://sun9-69.userapi.com/s/v1/ig2/D_wLAewzDxu2vVzywnslElm1wioCgKBTSL-TF5jTGYMTHD9bTdf6CfX-DErvzxXEDRAbOV2bzO3bByUOSJHqGr87.jpg?quality=95&amp;as=32x48,48x72,72x108,108x162,160x240,240x360,360x540,480x720,540x810,640x960,720x1080,1080x1620,1280x1920,1440x2160,1707x2560&amp;from=bu&amp;cs=1280x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643182"/>
            <a:ext cx="1928825" cy="2893238"/>
          </a:xfrm>
          <a:prstGeom prst="rect">
            <a:avLst/>
          </a:prstGeom>
          <a:noFill/>
        </p:spPr>
      </p:pic>
      <p:pic>
        <p:nvPicPr>
          <p:cNvPr id="15368" name="Picture 8" descr="https://sun9-27.userapi.com/s/v1/ig2/GiJjwuhW0W6INFzl1ybh2FBo0XMobam_oowFKrplHKB3mKo_06eV2vN8KFB09LfpHUbAMsgHVfaDuZXiw-nvR7em.jpg?quality=95&amp;as=32x48,48x72,72x108,108x162,160x240,240x360,360x540,480x720,540x810,640x960,720x1080,1080x1620,1280x1920,1440x2160,1707x2560&amp;from=bu&amp;cs=1280x0"/>
          <p:cNvPicPr>
            <a:picLocks noChangeAspect="1" noChangeArrowheads="1"/>
          </p:cNvPicPr>
          <p:nvPr/>
        </p:nvPicPr>
        <p:blipFill>
          <a:blip r:embed="rId4" cstate="print"/>
          <a:srcRect t="16050"/>
          <a:stretch>
            <a:fillRect/>
          </a:stretch>
        </p:blipFill>
        <p:spPr bwMode="auto">
          <a:xfrm>
            <a:off x="2357422" y="1428736"/>
            <a:ext cx="1928826" cy="24288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00298" y="142852"/>
            <a:ext cx="86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3F7141"/>
                </a:solidFill>
              </a:rPr>
              <a:t>Повышение</a:t>
            </a:r>
            <a:endParaRPr lang="ru-RU" sz="6000" b="1" dirty="0">
              <a:solidFill>
                <a:srgbClr val="3F714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9256" y="1000108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квалификации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370" name="Picture 10" descr="https://sun9-85.userapi.com/s/v1/if2/tXsGcwDUr7LCeLtNbUfDOef-TacFE6-jV6OFF6bkbDkmnWGCOETicFmFt8JYSOjU1SlEtVBCBgFu9JzTSUcqyUK9.jpg?quality=95&amp;as=32x21,48x32,72x48,108x72,160x107,240x160,360x240,480x320,540x360,640x427,720x480,1080x720,1280x853,1440x960,2560x1707&amp;from=bu&amp;cs=1280x0"/>
          <p:cNvPicPr>
            <a:picLocks noChangeAspect="1" noChangeArrowheads="1"/>
          </p:cNvPicPr>
          <p:nvPr/>
        </p:nvPicPr>
        <p:blipFill>
          <a:blip r:embed="rId5" cstate="print"/>
          <a:srcRect l="22747" t="11000" r="34479"/>
          <a:stretch>
            <a:fillRect/>
          </a:stretch>
        </p:blipFill>
        <p:spPr bwMode="auto">
          <a:xfrm>
            <a:off x="2357422" y="4000504"/>
            <a:ext cx="1890323" cy="2621130"/>
          </a:xfrm>
          <a:prstGeom prst="rect">
            <a:avLst/>
          </a:prstGeom>
          <a:noFill/>
        </p:spPr>
      </p:pic>
      <p:grpSp>
        <p:nvGrpSpPr>
          <p:cNvPr id="18" name="Группа 17"/>
          <p:cNvGrpSpPr/>
          <p:nvPr/>
        </p:nvGrpSpPr>
        <p:grpSpPr>
          <a:xfrm>
            <a:off x="4500562" y="2037962"/>
            <a:ext cx="3929090" cy="890972"/>
            <a:chOff x="4500562" y="1866568"/>
            <a:chExt cx="3929090" cy="890972"/>
          </a:xfrm>
        </p:grpSpPr>
        <p:sp>
          <p:nvSpPr>
            <p:cNvPr id="14" name="TextBox 13"/>
            <p:cNvSpPr txBox="1"/>
            <p:nvPr/>
          </p:nvSpPr>
          <p:spPr>
            <a:xfrm>
              <a:off x="5143504" y="1928802"/>
              <a:ext cx="32861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i="1" dirty="0" smtClean="0">
                  <a:solidFill>
                    <a:srgbClr val="002060"/>
                  </a:solidFill>
                </a:rPr>
                <a:t>Общее образование </a:t>
              </a:r>
            </a:p>
          </p:txBody>
        </p:sp>
        <p:pic>
          <p:nvPicPr>
            <p:cNvPr id="16" name="Рисунок 15" descr="free-icon-investor-4599660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500562" y="1866568"/>
              <a:ext cx="500066" cy="50006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572132" y="2357430"/>
              <a:ext cx="1428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/>
                <a:t>97,4%</a:t>
              </a:r>
              <a:endParaRPr lang="ru-RU" sz="20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500562" y="3252408"/>
            <a:ext cx="3929090" cy="890972"/>
            <a:chOff x="4500562" y="1866568"/>
            <a:chExt cx="3929090" cy="890972"/>
          </a:xfrm>
        </p:grpSpPr>
        <p:sp>
          <p:nvSpPr>
            <p:cNvPr id="20" name="TextBox 19"/>
            <p:cNvSpPr txBox="1"/>
            <p:nvPr/>
          </p:nvSpPr>
          <p:spPr>
            <a:xfrm>
              <a:off x="5143504" y="1928802"/>
              <a:ext cx="32861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i="1" dirty="0" smtClean="0">
                  <a:solidFill>
                    <a:srgbClr val="002060"/>
                  </a:solidFill>
                </a:rPr>
                <a:t>Дошкольное образование </a:t>
              </a:r>
            </a:p>
          </p:txBody>
        </p:sp>
        <p:pic>
          <p:nvPicPr>
            <p:cNvPr id="21" name="Рисунок 20" descr="free-icon-investor-4599660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500562" y="1866568"/>
              <a:ext cx="500066" cy="50006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572132" y="2357430"/>
              <a:ext cx="1428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/>
                <a:t>96,5%</a:t>
              </a:r>
              <a:endParaRPr lang="ru-RU" sz="2000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500562" y="4466854"/>
            <a:ext cx="4429156" cy="890972"/>
            <a:chOff x="4500562" y="1866568"/>
            <a:chExt cx="3929090" cy="890972"/>
          </a:xfrm>
        </p:grpSpPr>
        <p:sp>
          <p:nvSpPr>
            <p:cNvPr id="24" name="TextBox 23"/>
            <p:cNvSpPr txBox="1"/>
            <p:nvPr/>
          </p:nvSpPr>
          <p:spPr>
            <a:xfrm>
              <a:off x="5143504" y="1928802"/>
              <a:ext cx="32861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i="1" dirty="0" smtClean="0">
                  <a:solidFill>
                    <a:srgbClr val="002060"/>
                  </a:solidFill>
                </a:rPr>
                <a:t>Дополнительное образование </a:t>
              </a:r>
            </a:p>
          </p:txBody>
        </p:sp>
        <p:pic>
          <p:nvPicPr>
            <p:cNvPr id="25" name="Рисунок 24" descr="free-icon-investor-4599660.png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500562" y="1866568"/>
              <a:ext cx="500066" cy="500066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5324403" y="2357430"/>
              <a:ext cx="1428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/>
                <a:t>100%</a:t>
              </a:r>
              <a:endParaRPr lang="ru-RU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655153"/>
          <a:ext cx="9144000" cy="332533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28728"/>
                <a:gridCol w="2214578"/>
                <a:gridCol w="2500330"/>
                <a:gridCol w="3000364"/>
              </a:tblGrid>
              <a:tr h="551653">
                <a:tc>
                  <a:txBody>
                    <a:bodyPr/>
                    <a:lstStyle/>
                    <a:p>
                      <a:r>
                        <a:rPr lang="ru-RU" dirty="0" smtClean="0"/>
                        <a:t>Менее 50%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50% до 79%</a:t>
                      </a:r>
                      <a:endParaRPr lang="ru-RU" dirty="0"/>
                    </a:p>
                  </a:txBody>
                  <a:tcPr>
                    <a:solidFill>
                      <a:srgbClr val="E6F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80% до 99%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58D"/>
                    </a:solidFill>
                  </a:tcPr>
                </a:tc>
              </a:tr>
              <a:tr h="551653"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ООШ с. Савинцы - 67%</a:t>
                      </a:r>
                      <a:endParaRPr lang="ru-RU" sz="1600" b="1" dirty="0"/>
                    </a:p>
                  </a:txBody>
                  <a:tcPr>
                    <a:solidFill>
                      <a:srgbClr val="E6F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СОШ с. Пашино – 92%</a:t>
                      </a:r>
                    </a:p>
                    <a:p>
                      <a:r>
                        <a:rPr lang="ru-RU" sz="1600" b="1" dirty="0" smtClean="0"/>
                        <a:t>ДС «Солнышко» д. </a:t>
                      </a:r>
                      <a:r>
                        <a:rPr lang="ru-RU" sz="1600" b="1" dirty="0" err="1" smtClean="0"/>
                        <a:t>Ичетовкины</a:t>
                      </a:r>
                      <a:r>
                        <a:rPr lang="ru-RU" sz="1600" b="1" dirty="0" smtClean="0"/>
                        <a:t> – 95,8%</a:t>
                      </a:r>
                    </a:p>
                    <a:p>
                      <a:r>
                        <a:rPr lang="ru-RU" sz="1600" b="1" dirty="0" smtClean="0"/>
                        <a:t>ДС «Улыбка» с. Бисерово – 85,7%</a:t>
                      </a:r>
                      <a:endParaRPr lang="ru-RU" sz="16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СОШ с. </a:t>
                      </a:r>
                      <a:r>
                        <a:rPr lang="ru-RU" sz="1600" b="1" dirty="0" err="1" smtClean="0"/>
                        <a:t>Гордино</a:t>
                      </a:r>
                      <a:r>
                        <a:rPr lang="ru-RU" sz="1600" b="1" dirty="0" smtClean="0"/>
                        <a:t>, с. Бисерово</a:t>
                      </a:r>
                    </a:p>
                    <a:p>
                      <a:r>
                        <a:rPr lang="ru-RU" sz="1600" b="1" dirty="0" smtClean="0"/>
                        <a:t>ООШ п.</a:t>
                      </a:r>
                      <a:r>
                        <a:rPr lang="ru-RU" sz="1600" b="1" baseline="0" dirty="0" smtClean="0"/>
                        <a:t> Бор, д. </a:t>
                      </a:r>
                      <a:r>
                        <a:rPr lang="ru-RU" sz="1600" b="1" baseline="0" dirty="0" err="1" smtClean="0"/>
                        <a:t>Архипята</a:t>
                      </a:r>
                      <a:r>
                        <a:rPr lang="ru-RU" sz="1600" b="1" baseline="0" dirty="0" smtClean="0"/>
                        <a:t>, </a:t>
                      </a:r>
                    </a:p>
                    <a:p>
                      <a:r>
                        <a:rPr lang="ru-RU" sz="1600" b="1" baseline="0" dirty="0" smtClean="0"/>
                        <a:t>д. Ванино, д. Илюши, </a:t>
                      </a:r>
                    </a:p>
                    <a:p>
                      <a:r>
                        <a:rPr lang="ru-RU" sz="1600" b="1" baseline="0" dirty="0" smtClean="0"/>
                        <a:t>д. </a:t>
                      </a:r>
                      <a:r>
                        <a:rPr lang="ru-RU" sz="1600" b="1" baseline="0" dirty="0" err="1" smtClean="0"/>
                        <a:t>Кувакуш</a:t>
                      </a:r>
                      <a:r>
                        <a:rPr lang="ru-RU" sz="1600" b="1" baseline="0" dirty="0" smtClean="0"/>
                        <a:t>, п. </a:t>
                      </a:r>
                      <a:r>
                        <a:rPr lang="ru-RU" sz="1600" b="1" baseline="0" dirty="0" err="1" smtClean="0"/>
                        <a:t>Лытка</a:t>
                      </a:r>
                      <a:r>
                        <a:rPr lang="ru-RU" sz="1600" b="1" baseline="0" dirty="0" smtClean="0"/>
                        <a:t>, </a:t>
                      </a:r>
                    </a:p>
                    <a:p>
                      <a:r>
                        <a:rPr lang="ru-RU" sz="1600" b="1" baseline="0" dirty="0" smtClean="0"/>
                        <a:t>д. Московская, д. </a:t>
                      </a:r>
                      <a:r>
                        <a:rPr lang="ru-RU" sz="1600" b="1" baseline="0" dirty="0" err="1" smtClean="0"/>
                        <a:t>Ромаши</a:t>
                      </a:r>
                      <a:endParaRPr lang="ru-RU" sz="1600" b="1" baseline="0" dirty="0" smtClean="0"/>
                    </a:p>
                    <a:p>
                      <a:r>
                        <a:rPr lang="ru-RU" sz="1600" b="1" baseline="0" dirty="0" smtClean="0"/>
                        <a:t>Все начальные школы. </a:t>
                      </a:r>
                    </a:p>
                    <a:p>
                      <a:r>
                        <a:rPr lang="ru-RU" sz="1600" b="1" baseline="0" dirty="0" smtClean="0"/>
                        <a:t>ДС «Радуга» </a:t>
                      </a:r>
                      <a:r>
                        <a:rPr lang="ru-RU" sz="1600" b="1" baseline="0" dirty="0" err="1" smtClean="0"/>
                        <a:t>пгт</a:t>
                      </a:r>
                      <a:r>
                        <a:rPr lang="ru-RU" sz="1600" b="1" baseline="0" dirty="0" smtClean="0"/>
                        <a:t> </a:t>
                      </a:r>
                      <a:r>
                        <a:rPr lang="ru-RU" sz="1600" b="1" baseline="0" dirty="0" err="1" smtClean="0"/>
                        <a:t>Афанасьево</a:t>
                      </a:r>
                      <a:endParaRPr lang="ru-RU" sz="1600" b="1" baseline="0" dirty="0" smtClean="0"/>
                    </a:p>
                    <a:p>
                      <a:r>
                        <a:rPr lang="ru-RU" sz="1600" b="1" baseline="0" dirty="0" smtClean="0"/>
                        <a:t>ДС «Рябинка» </a:t>
                      </a:r>
                      <a:r>
                        <a:rPr lang="ru-RU" sz="1600" b="1" baseline="0" dirty="0" err="1" smtClean="0"/>
                        <a:t>пгт</a:t>
                      </a:r>
                      <a:r>
                        <a:rPr lang="ru-RU" sz="1600" b="1" baseline="0" dirty="0" smtClean="0"/>
                        <a:t> </a:t>
                      </a:r>
                      <a:r>
                        <a:rPr lang="ru-RU" sz="1600" b="1" baseline="0" dirty="0" err="1" smtClean="0"/>
                        <a:t>Афанасьево</a:t>
                      </a:r>
                      <a:endParaRPr lang="ru-RU" sz="1600" b="1" baseline="0" dirty="0" smtClean="0"/>
                    </a:p>
                    <a:p>
                      <a:r>
                        <a:rPr lang="ru-RU" sz="1600" b="1" baseline="0" dirty="0" smtClean="0"/>
                        <a:t>ДС «Родничок» с. </a:t>
                      </a:r>
                      <a:r>
                        <a:rPr lang="ru-RU" sz="1600" b="1" baseline="0" dirty="0" err="1" smtClean="0"/>
                        <a:t>Гордино</a:t>
                      </a:r>
                      <a:endParaRPr lang="ru-RU" sz="1600" b="1" baseline="0" dirty="0" smtClean="0"/>
                    </a:p>
                    <a:p>
                      <a:r>
                        <a:rPr lang="ru-RU" sz="1600" b="1" baseline="0" dirty="0" smtClean="0"/>
                        <a:t>ДДТ </a:t>
                      </a:r>
                      <a:r>
                        <a:rPr lang="ru-RU" sz="1600" b="1" baseline="0" dirty="0" err="1" smtClean="0"/>
                        <a:t>пгт</a:t>
                      </a:r>
                      <a:r>
                        <a:rPr lang="ru-RU" sz="1600" b="1" baseline="0" dirty="0" smtClean="0"/>
                        <a:t> </a:t>
                      </a:r>
                      <a:r>
                        <a:rPr lang="ru-RU" sz="1600" b="1" baseline="0" dirty="0" err="1" smtClean="0"/>
                        <a:t>Афанасьево</a:t>
                      </a:r>
                      <a:endParaRPr lang="ru-RU" sz="1600" b="1" baseline="0" dirty="0" smtClean="0"/>
                    </a:p>
                    <a:p>
                      <a:r>
                        <a:rPr lang="ru-RU" sz="1600" b="1" baseline="0" dirty="0" smtClean="0"/>
                        <a:t>СШ </a:t>
                      </a:r>
                      <a:r>
                        <a:rPr lang="ru-RU" sz="1600" b="1" baseline="0" dirty="0" err="1" smtClean="0"/>
                        <a:t>пгт</a:t>
                      </a:r>
                      <a:r>
                        <a:rPr lang="ru-RU" sz="1600" b="1" baseline="0" dirty="0" smtClean="0"/>
                        <a:t> </a:t>
                      </a:r>
                      <a:r>
                        <a:rPr lang="ru-RU" sz="1600" b="1" baseline="0" dirty="0" err="1" smtClean="0"/>
                        <a:t>Афанасьево</a:t>
                      </a:r>
                      <a:endParaRPr lang="ru-RU" sz="16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DC58D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Педагогические работники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07194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Управленческие кадры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4714884"/>
          <a:ext cx="9144000" cy="117252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28728"/>
                <a:gridCol w="2286016"/>
                <a:gridCol w="2643206"/>
                <a:gridCol w="2786050"/>
              </a:tblGrid>
              <a:tr h="264806">
                <a:tc>
                  <a:txBody>
                    <a:bodyPr/>
                    <a:lstStyle/>
                    <a:p>
                      <a:r>
                        <a:rPr lang="ru-RU" dirty="0" smtClean="0"/>
                        <a:t>Менее 50%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50% до 79%</a:t>
                      </a:r>
                      <a:endParaRPr lang="ru-RU" dirty="0"/>
                    </a:p>
                  </a:txBody>
                  <a:tcPr>
                    <a:solidFill>
                      <a:srgbClr val="E6F0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80% до 99%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58D"/>
                    </a:solidFill>
                  </a:tcPr>
                </a:tc>
              </a:tr>
              <a:tr h="806763"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>
                    <a:solidFill>
                      <a:srgbClr val="E6F08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Все образовательные</a:t>
                      </a:r>
                      <a:r>
                        <a:rPr lang="ru-RU" sz="1600" b="1" baseline="0" dirty="0" smtClean="0"/>
                        <a:t> организации</a:t>
                      </a:r>
                      <a:endParaRPr lang="ru-RU" sz="16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DC58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льцо 3"/>
          <p:cNvSpPr/>
          <p:nvPr/>
        </p:nvSpPr>
        <p:spPr>
          <a:xfrm>
            <a:off x="5357818" y="3143248"/>
            <a:ext cx="8286808" cy="7929570"/>
          </a:xfrm>
          <a:prstGeom prst="donut">
            <a:avLst>
              <a:gd name="adj" fmla="val 9860"/>
            </a:avLst>
          </a:prstGeom>
          <a:gradFill flip="none" rotWithShape="1">
            <a:gsLst>
              <a:gs pos="69000">
                <a:srgbClr val="DDEBCF">
                  <a:alpha val="98000"/>
                </a:srgbClr>
              </a:gs>
              <a:gs pos="18000">
                <a:srgbClr val="DDEBCF">
                  <a:alpha val="22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8" name="Picture 4" descr="https://sun9-30.userapi.com/s/v1/if2/6HeZ2vq-y0kAcDORNWuOshH5PVePPsxOFYam_EBc2vC8Ke9ClWhqHLTqrVKXgERKGABONlOKVu38gF26gvLpZQqH.jpg?quality=95&amp;as=32x18,48x27,72x40,108x61,160x90,240x135,360x202,480x270,540x304,640x360,720x405,1080x607,1280x720,1440x810,1920x1080&amp;from=bu&amp;cs=1280x0"/>
          <p:cNvPicPr>
            <a:picLocks noChangeAspect="1" noChangeArrowheads="1"/>
          </p:cNvPicPr>
          <p:nvPr/>
        </p:nvPicPr>
        <p:blipFill>
          <a:blip r:embed="rId2"/>
          <a:srcRect l="16799" r="22933"/>
          <a:stretch>
            <a:fillRect/>
          </a:stretch>
        </p:blipFill>
        <p:spPr bwMode="auto">
          <a:xfrm>
            <a:off x="5357818" y="3228974"/>
            <a:ext cx="3500462" cy="3267097"/>
          </a:xfrm>
          <a:prstGeom prst="ellipse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214290"/>
            <a:ext cx="86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3F7141"/>
                </a:solidFill>
              </a:rPr>
              <a:t>«Учитель года»:</a:t>
            </a:r>
            <a:endParaRPr lang="ru-RU" sz="6000" b="1" dirty="0">
              <a:solidFill>
                <a:srgbClr val="3F714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3306" y="1262706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участие в конкурсе  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 descr="free-icon-success-4599880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3108" y="4143380"/>
            <a:ext cx="652145" cy="65214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2214554"/>
            <a:ext cx="5000660" cy="2143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Больше всего раз принимали участие 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в региональном этапе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ДС «Солнышко» д. </a:t>
            </a:r>
            <a:r>
              <a:rPr lang="ru-RU" sz="2000" dirty="0" err="1" smtClean="0">
                <a:solidFill>
                  <a:schemeClr val="tx1"/>
                </a:solidFill>
              </a:rPr>
              <a:t>Ичетовкины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ДДТ </a:t>
            </a:r>
            <a:r>
              <a:rPr lang="ru-RU" sz="2000" dirty="0" err="1" smtClean="0">
                <a:solidFill>
                  <a:schemeClr val="tx1"/>
                </a:solidFill>
              </a:rPr>
              <a:t>пгт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Афанасьево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ДС «Радуга» </a:t>
            </a:r>
            <a:r>
              <a:rPr lang="ru-RU" sz="2000" dirty="0" err="1" smtClean="0">
                <a:solidFill>
                  <a:schemeClr val="tx1"/>
                </a:solidFill>
              </a:rPr>
              <a:t>пгт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Афанасьево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2" name="Рисунок 11" descr="free-icon-advisor-4599714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33905" y="1785926"/>
            <a:ext cx="723583" cy="72358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42844" y="4500570"/>
            <a:ext cx="5000660" cy="2143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Наибольшее количество победителей и призеров регионального этапа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СОШ с. </a:t>
            </a:r>
            <a:r>
              <a:rPr lang="ru-RU" sz="2000" dirty="0" err="1" smtClean="0">
                <a:solidFill>
                  <a:schemeClr val="tx1"/>
                </a:solidFill>
              </a:rPr>
              <a:t>Гордино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ДДТ </a:t>
            </a:r>
            <a:r>
              <a:rPr lang="ru-RU" sz="2000" dirty="0" err="1" smtClean="0">
                <a:solidFill>
                  <a:schemeClr val="tx1"/>
                </a:solidFill>
              </a:rPr>
              <a:t>пгт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Афанасьево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ДС «Улыбка» с. Бисерово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4" name="Рисунок 13" descr="W-QGN1s1bf0D6p4L8W48Y4JXu1JlrLCvRFrzezzAqmzmvzlp3QSZn7CWNzRskwVUz3s-P0lqNgVO4BlP8FmmXPpM.jpg"/>
          <p:cNvPicPr>
            <a:picLocks noChangeAspect="1"/>
          </p:cNvPicPr>
          <p:nvPr/>
        </p:nvPicPr>
        <p:blipFill>
          <a:blip r:embed="rId5"/>
          <a:srcRect r="2500" b="20855"/>
          <a:stretch>
            <a:fillRect/>
          </a:stretch>
        </p:blipFill>
        <p:spPr>
          <a:xfrm>
            <a:off x="7000892" y="1000108"/>
            <a:ext cx="1896896" cy="1981201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655153"/>
          <a:ext cx="9144001" cy="1463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86050"/>
                <a:gridCol w="3214710"/>
                <a:gridCol w="3143241"/>
              </a:tblGrid>
              <a:tr h="551653">
                <a:tc>
                  <a:txBody>
                    <a:bodyPr/>
                    <a:lstStyle/>
                    <a:p>
                      <a:r>
                        <a:rPr lang="ru-RU" dirty="0" smtClean="0"/>
                        <a:t>За 5 лет ни одного участника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Участники не каждый год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Ежегодно есть участники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58D"/>
                    </a:solidFill>
                  </a:tcPr>
                </a:tc>
              </a:tr>
              <a:tr h="551653"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СОШ с. </a:t>
                      </a:r>
                      <a:r>
                        <a:rPr lang="ru-RU" sz="1600" b="1" dirty="0" err="1" smtClean="0"/>
                        <a:t>Гордино</a:t>
                      </a:r>
                      <a:r>
                        <a:rPr lang="ru-RU" sz="1600" b="1" dirty="0" smtClean="0"/>
                        <a:t> – 3</a:t>
                      </a:r>
                    </a:p>
                    <a:p>
                      <a:r>
                        <a:rPr lang="ru-RU" sz="1600" b="1" dirty="0" smtClean="0"/>
                        <a:t>СОШ с. Бисерово – 2</a:t>
                      </a:r>
                    </a:p>
                    <a:p>
                      <a:r>
                        <a:rPr lang="ru-RU" sz="1600" b="1" dirty="0" smtClean="0"/>
                        <a:t>СОШ с. Пашино - 2 </a:t>
                      </a:r>
                      <a:endParaRPr lang="ru-RU" sz="16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DC58D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Средние школы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05840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Основные школы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2633674"/>
          <a:ext cx="9144001" cy="2438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86050"/>
                <a:gridCol w="3214710"/>
                <a:gridCol w="3143241"/>
              </a:tblGrid>
              <a:tr h="551653">
                <a:tc>
                  <a:txBody>
                    <a:bodyPr/>
                    <a:lstStyle/>
                    <a:p>
                      <a:r>
                        <a:rPr lang="ru-RU" dirty="0" smtClean="0"/>
                        <a:t>За 5 лет ни одного участника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Участники не каждый год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Ежегодно есть участники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58D"/>
                    </a:solidFill>
                  </a:tcPr>
                </a:tc>
              </a:tr>
              <a:tr h="551653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ООШ д. </a:t>
                      </a:r>
                      <a:r>
                        <a:rPr lang="ru-RU" sz="1600" b="1" dirty="0" err="1" smtClean="0"/>
                        <a:t>Архипята</a:t>
                      </a:r>
                      <a:r>
                        <a:rPr lang="ru-RU" sz="1600" b="1" dirty="0" smtClean="0"/>
                        <a:t> </a:t>
                      </a:r>
                    </a:p>
                    <a:p>
                      <a:r>
                        <a:rPr lang="ru-RU" sz="1600" b="1" dirty="0" smtClean="0"/>
                        <a:t>ООШ с. Савинцы</a:t>
                      </a:r>
                    </a:p>
                    <a:p>
                      <a:r>
                        <a:rPr lang="ru-RU" sz="1600" b="1" dirty="0" smtClean="0"/>
                        <a:t>ООШ д. Илюши</a:t>
                      </a:r>
                    </a:p>
                    <a:p>
                      <a:r>
                        <a:rPr lang="ru-RU" sz="1600" b="1" dirty="0" smtClean="0"/>
                        <a:t>ООШ д. </a:t>
                      </a:r>
                      <a:r>
                        <a:rPr lang="ru-RU" sz="1600" b="1" dirty="0" err="1" smtClean="0"/>
                        <a:t>Кувакуш</a:t>
                      </a:r>
                      <a:endParaRPr lang="ru-RU" sz="1600" b="1" dirty="0" smtClean="0"/>
                    </a:p>
                    <a:p>
                      <a:r>
                        <a:rPr lang="ru-RU" sz="1600" b="1" dirty="0" smtClean="0"/>
                        <a:t>ООШ п. </a:t>
                      </a:r>
                      <a:r>
                        <a:rPr lang="ru-RU" sz="1600" b="1" dirty="0" err="1" smtClean="0"/>
                        <a:t>Лытка</a:t>
                      </a:r>
                      <a:endParaRPr lang="ru-RU" sz="1600" b="1" dirty="0" smtClean="0"/>
                    </a:p>
                    <a:p>
                      <a:r>
                        <a:rPr lang="ru-RU" sz="1600" b="1" dirty="0" smtClean="0"/>
                        <a:t>ООШ д. </a:t>
                      </a:r>
                      <a:r>
                        <a:rPr lang="ru-RU" sz="1600" b="1" dirty="0" err="1" smtClean="0"/>
                        <a:t>Ромаши</a:t>
                      </a:r>
                      <a:endParaRPr lang="ru-RU" sz="1600" b="1" dirty="0" smtClean="0"/>
                    </a:p>
                    <a:p>
                      <a:r>
                        <a:rPr lang="ru-RU" sz="1600" b="1" dirty="0" smtClean="0"/>
                        <a:t>ООШ д. </a:t>
                      </a:r>
                      <a:r>
                        <a:rPr lang="ru-RU" sz="1600" b="1" dirty="0" err="1" smtClean="0"/>
                        <a:t>Жарковы</a:t>
                      </a:r>
                      <a:endParaRPr lang="ru-RU" sz="16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ООШ д. Московская – 2</a:t>
                      </a:r>
                    </a:p>
                    <a:p>
                      <a:r>
                        <a:rPr lang="ru-RU" sz="1600" b="1" dirty="0" smtClean="0"/>
                        <a:t>ООШ д. Ванино – 1</a:t>
                      </a:r>
                    </a:p>
                    <a:p>
                      <a:r>
                        <a:rPr lang="ru-RU" sz="1600" b="1" dirty="0" smtClean="0"/>
                        <a:t>ООШ п. Бор – 1</a:t>
                      </a:r>
                    </a:p>
                    <a:p>
                      <a:endParaRPr lang="ru-RU" sz="1600" b="1" dirty="0" smtClean="0"/>
                    </a:p>
                    <a:p>
                      <a:endParaRPr lang="ru-RU" sz="16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DC58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2047</TotalTime>
  <Words>1921</Words>
  <Application>Microsoft Office PowerPoint</Application>
  <PresentationFormat>Экран (4:3)</PresentationFormat>
  <Paragraphs>398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Об итогах, текущих задачах  и перспективах развития муниципальной системы образования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buh</dc:creator>
  <cp:lastModifiedBy>buh</cp:lastModifiedBy>
  <cp:revision>209</cp:revision>
  <dcterms:created xsi:type="dcterms:W3CDTF">2025-08-19T10:58:19Z</dcterms:created>
  <dcterms:modified xsi:type="dcterms:W3CDTF">2025-08-28T05:24:11Z</dcterms:modified>
</cp:coreProperties>
</file>