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5" r:id="rId10"/>
  </p:sldIdLst>
  <p:sldSz cx="9144000" cy="6858000" type="screen4x3"/>
  <p:notesSz cx="8229600" cy="146304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lexandria Semi Bold" charset="-78"/>
      <p:regular r:id="rId16"/>
    </p:embeddedFont>
    <p:embeddedFont>
      <p:font typeface="Sora Light" charset="0"/>
      <p:regular r:id="rId17"/>
    </p:embeddedFont>
  </p:embeddedFontLst>
  <p:defaultTextStyle>
    <a:defPPr>
      <a:defRPr lang="ru-RU"/>
    </a:defPPr>
    <a:lvl1pPr marL="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004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4008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6012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8016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0020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7646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004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008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012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016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020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40080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400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0065" indent="-200025" algn="l" defTabSz="6400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0742" y="917677"/>
            <a:ext cx="4888783" cy="1368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65"/>
              </a:lnSpc>
            </a:pP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117258" y="4891549"/>
            <a:ext cx="4776785" cy="868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80"/>
              </a:lnSpc>
            </a:pPr>
            <a:endParaRPr lang="en-US" sz="600" dirty="0"/>
          </a:p>
        </p:txBody>
      </p:sp>
      <p:pic>
        <p:nvPicPr>
          <p:cNvPr id="5" name="Рисунок 4" descr="логотип.doc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1"/>
            <a:ext cx="1128584" cy="967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1741" y="4243679"/>
            <a:ext cx="5026742" cy="1295739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Габова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Татьяна Николаевна,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заместитель начальника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Управления образования администрации </a:t>
            </a: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Афанасьевского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муниципального округа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226" y="1073273"/>
            <a:ext cx="8410136" cy="272690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государственной итоговой аттестации как показатель качества образования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Афанасьевском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муниципальном округе: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итоги 2025 года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5243" y="5873719"/>
            <a:ext cx="1688757" cy="984282"/>
          </a:xfrm>
          <a:prstGeom prst="rect">
            <a:avLst/>
          </a:prstGeom>
          <a:noFill/>
        </p:spPr>
      </p:pic>
      <p:pic>
        <p:nvPicPr>
          <p:cNvPr id="3" name="Picture 2" descr="https://cdn.gamma.app/2ntg0kbp6xx6fzj/generated-images/8DOYdtZ1FScGh_sP0FIJ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017247"/>
            <a:ext cx="3113902" cy="284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324308" y="428368"/>
            <a:ext cx="5689088" cy="524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65"/>
              </a:lnSpc>
            </a:pPr>
            <a:r>
              <a:rPr lang="en-US" sz="3200" b="1" dirty="0" err="1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Порядок</a:t>
            </a: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и формы </a:t>
            </a:r>
            <a:r>
              <a:rPr lang="en-US" sz="3200" b="1" dirty="0" err="1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проведения</a:t>
            </a:r>
            <a:r>
              <a:rPr lang="en-US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ГИА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57" y="3476007"/>
            <a:ext cx="425848" cy="567796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857" y="5588386"/>
            <a:ext cx="425848" cy="567797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671" y="5724657"/>
            <a:ext cx="425848" cy="567797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470" y="3612455"/>
            <a:ext cx="425848" cy="567797"/>
          </a:xfrm>
          <a:prstGeom prst="rect">
            <a:avLst/>
          </a:prstGeom>
        </p:spPr>
      </p:pic>
      <p:pic>
        <p:nvPicPr>
          <p:cNvPr id="14" name="Рисунок 13" descr="логотип.doc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1"/>
            <a:ext cx="1120346" cy="960296"/>
          </a:xfrm>
          <a:prstGeom prst="rect">
            <a:avLst/>
          </a:prstGeom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7210" y="5835850"/>
            <a:ext cx="1726790" cy="1022151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88" t="40626" r="53232" b="43521"/>
          <a:stretch/>
        </p:blipFill>
        <p:spPr bwMode="auto">
          <a:xfrm>
            <a:off x="403003" y="1291465"/>
            <a:ext cx="3232161" cy="207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7"/>
          <p:cNvSpPr/>
          <p:nvPr/>
        </p:nvSpPr>
        <p:spPr>
          <a:xfrm>
            <a:off x="513859" y="4043802"/>
            <a:ext cx="3868671" cy="1280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55"/>
              </a:lnSpc>
            </a:pPr>
            <a:r>
              <a:rPr lang="ru-RU" sz="2000" b="1" dirty="0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МБОУ СОШ с. </a:t>
            </a:r>
            <a:r>
              <a:rPr lang="ru-RU" sz="2000" b="1" dirty="0" err="1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Гордино</a:t>
            </a:r>
            <a:endParaRPr lang="ru-RU" sz="2000" b="1" dirty="0" smtClean="0">
              <a:latin typeface="Times New Roman" pitchFamily="18" charset="0"/>
              <a:ea typeface="Sora Light" pitchFamily="34" charset="-122"/>
              <a:cs typeface="Times New Roman" pitchFamily="18" charset="0"/>
            </a:endParaRPr>
          </a:p>
          <a:p>
            <a:pPr>
              <a:lnSpc>
                <a:spcPts val="1855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55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7"/>
          <p:cNvSpPr/>
          <p:nvPr/>
        </p:nvSpPr>
        <p:spPr>
          <a:xfrm>
            <a:off x="513859" y="4583172"/>
            <a:ext cx="5339363" cy="15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55"/>
              </a:lnSpc>
            </a:pPr>
            <a:endParaRPr lang="ru-RU" sz="2500" b="1" dirty="0" smtClean="0">
              <a:latin typeface="Times New Roman" pitchFamily="18" charset="0"/>
              <a:ea typeface="Sora Light" pitchFamily="34" charset="-122"/>
              <a:cs typeface="Times New Roman" pitchFamily="18" charset="0"/>
            </a:endParaRPr>
          </a:p>
          <a:p>
            <a:pPr>
              <a:lnSpc>
                <a:spcPts val="1855"/>
              </a:lnSpc>
            </a:pPr>
            <a:r>
              <a:rPr lang="ru-RU" sz="2000" b="1" dirty="0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КОГОБУ СШ с УИОП </a:t>
            </a:r>
          </a:p>
          <a:p>
            <a:pPr>
              <a:lnSpc>
                <a:spcPts val="1855"/>
              </a:lnSpc>
            </a:pPr>
            <a:r>
              <a:rPr lang="ru-RU" sz="2000" b="1" dirty="0" err="1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пгт</a:t>
            </a:r>
            <a:r>
              <a:rPr lang="ru-RU" sz="2000" b="1" dirty="0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Афанасьево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7"/>
          <p:cNvSpPr/>
          <p:nvPr/>
        </p:nvSpPr>
        <p:spPr>
          <a:xfrm>
            <a:off x="513060" y="5423318"/>
            <a:ext cx="3597621" cy="60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55"/>
              </a:lnSpc>
            </a:pPr>
            <a:endParaRPr lang="ru-RU" sz="2500" b="1" dirty="0" smtClean="0">
              <a:latin typeface="Times New Roman" pitchFamily="18" charset="0"/>
              <a:ea typeface="Sora Light" pitchFamily="34" charset="-122"/>
              <a:cs typeface="Times New Roman" pitchFamily="18" charset="0"/>
            </a:endParaRPr>
          </a:p>
          <a:p>
            <a:pPr>
              <a:lnSpc>
                <a:spcPts val="1855"/>
              </a:lnSpc>
            </a:pPr>
            <a:endParaRPr lang="ru-RU" sz="2500" b="1" dirty="0" smtClean="0">
              <a:latin typeface="Times New Roman" pitchFamily="18" charset="0"/>
              <a:ea typeface="Sora Light" pitchFamily="34" charset="-122"/>
              <a:cs typeface="Times New Roman" pitchFamily="18" charset="0"/>
            </a:endParaRPr>
          </a:p>
          <a:p>
            <a:pPr>
              <a:lnSpc>
                <a:spcPts val="1855"/>
              </a:lnSpc>
            </a:pPr>
            <a:r>
              <a:rPr lang="ru-RU" sz="2000" b="1" dirty="0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МБОУ СОШ </a:t>
            </a:r>
            <a:r>
              <a:rPr lang="ru-RU" sz="2000" dirty="0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с. </a:t>
            </a:r>
            <a:r>
              <a:rPr lang="ru-RU" sz="2000" b="1" dirty="0" smtClean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Бисерово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803205" y="3377474"/>
            <a:ext cx="215879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24" name="Text 1"/>
          <p:cNvSpPr/>
          <p:nvPr/>
        </p:nvSpPr>
        <p:spPr>
          <a:xfrm flipH="1">
            <a:off x="5353873" y="1291465"/>
            <a:ext cx="2498950" cy="275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5"/>
              </a:lnSpc>
            </a:pPr>
            <a:r>
              <a:rPr lang="ru-RU" sz="2000" b="1" dirty="0" smtClean="0">
                <a:solidFill>
                  <a:srgbClr val="1F1E1E"/>
                </a:solidFill>
                <a:latin typeface="Times New Roman" pitchFamily="18" charset="0"/>
                <a:cs typeface="Times New Roman" pitchFamily="18" charset="0"/>
              </a:rPr>
              <a:t>Формы ГИА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50630" y="2465457"/>
            <a:ext cx="1757750" cy="584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- 9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14202" y="2465457"/>
            <a:ext cx="1718238" cy="584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- 11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75768" y="3879930"/>
            <a:ext cx="939660" cy="327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5293221" y="1671484"/>
            <a:ext cx="147484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7801990" y="1671483"/>
            <a:ext cx="147484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698114" y="3177894"/>
            <a:ext cx="147484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5939670" y="3177894"/>
            <a:ext cx="147484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269726" y="3177894"/>
            <a:ext cx="147484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8477133" y="3177894"/>
            <a:ext cx="147484" cy="5962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34629" y="3879930"/>
            <a:ext cx="905049" cy="327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99574" y="3852509"/>
            <a:ext cx="835272" cy="327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83134" y="3852509"/>
            <a:ext cx="763158" cy="327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</a:p>
          <a:p>
            <a:pPr algn="ctr"/>
            <a:r>
              <a:rPr lang="ru-RU" dirty="0" smtClean="0"/>
              <a:t>ВЭ</a:t>
            </a:r>
            <a:endParaRPr lang="ru-RU" dirty="0"/>
          </a:p>
        </p:txBody>
      </p:sp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0491" y="4423853"/>
            <a:ext cx="3489235" cy="232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484195" y="327742"/>
            <a:ext cx="5392351" cy="46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80"/>
              </a:lnSpc>
            </a:pP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Результаты ОГЭ</a:t>
            </a:r>
            <a:r>
              <a:rPr lang="en-US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 обязательные предметы</a:t>
            </a:r>
            <a:r>
              <a:rPr lang="en-US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84" y="3113904"/>
            <a:ext cx="5731043" cy="3502532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326227" y="5716418"/>
            <a:ext cx="133499" cy="177998"/>
          </a:xfrm>
          <a:prstGeom prst="roundRect">
            <a:avLst>
              <a:gd name="adj" fmla="val 8562"/>
            </a:avLst>
          </a:prstGeom>
          <a:solidFill>
            <a:srgbClr val="0D173F"/>
          </a:solidFill>
          <a:ln/>
        </p:spPr>
      </p:sp>
      <p:sp>
        <p:nvSpPr>
          <p:cNvPr id="7" name="Text 4"/>
          <p:cNvSpPr/>
          <p:nvPr/>
        </p:nvSpPr>
        <p:spPr>
          <a:xfrm>
            <a:off x="3644081" y="5716418"/>
            <a:ext cx="854869" cy="178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55"/>
              </a:lnSpc>
            </a:pPr>
            <a:r>
              <a:rPr lang="en-US" sz="2000" dirty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Русский язык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80371" y="5716418"/>
            <a:ext cx="133499" cy="177998"/>
          </a:xfrm>
          <a:prstGeom prst="roundRect">
            <a:avLst>
              <a:gd name="adj" fmla="val 8562"/>
            </a:avLst>
          </a:prstGeom>
          <a:solidFill>
            <a:srgbClr val="2540AE"/>
          </a:solidFill>
          <a:ln/>
        </p:spPr>
      </p:sp>
      <p:sp>
        <p:nvSpPr>
          <p:cNvPr id="9" name="Text 6"/>
          <p:cNvSpPr/>
          <p:nvPr/>
        </p:nvSpPr>
        <p:spPr>
          <a:xfrm>
            <a:off x="5530645" y="5716418"/>
            <a:ext cx="795040" cy="178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155"/>
              </a:lnSpc>
            </a:pPr>
            <a:r>
              <a:rPr lang="en-US" sz="2000" dirty="0">
                <a:latin typeface="Times New Roman" pitchFamily="18" charset="0"/>
                <a:ea typeface="Sora Light" pitchFamily="34" charset="-122"/>
                <a:cs typeface="Times New Roman" pitchFamily="18" charset="0"/>
              </a:rPr>
              <a:t>Математика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оготип.doc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1"/>
            <a:ext cx="1087395" cy="932052"/>
          </a:xfrm>
          <a:prstGeom prst="rect">
            <a:avLst/>
          </a:prstGeom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9384" y="5827497"/>
            <a:ext cx="1614616" cy="1023707"/>
          </a:xfrm>
          <a:prstGeom prst="rect">
            <a:avLst/>
          </a:prstGeom>
          <a:noFill/>
        </p:spPr>
      </p:pic>
      <p:sp>
        <p:nvSpPr>
          <p:cNvPr id="15" name="Text 40"/>
          <p:cNvSpPr/>
          <p:nvPr/>
        </p:nvSpPr>
        <p:spPr>
          <a:xfrm>
            <a:off x="239662" y="1212645"/>
            <a:ext cx="4049762" cy="1040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40"/>
              </a:lnSpc>
            </a:pPr>
            <a:endParaRPr lang="en-US" sz="9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51936" y="1159636"/>
          <a:ext cx="8180172" cy="1837332"/>
        </p:xfrm>
        <a:graphic>
          <a:graphicData uri="http://schemas.openxmlformats.org/drawingml/2006/table">
            <a:tbl>
              <a:tblPr/>
              <a:tblGrid>
                <a:gridCol w="1615448"/>
                <a:gridCol w="1173814"/>
                <a:gridCol w="1102424"/>
                <a:gridCol w="1070046"/>
                <a:gridCol w="1070046"/>
                <a:gridCol w="1074197"/>
                <a:gridCol w="1074197"/>
              </a:tblGrid>
              <a:tr h="3505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Предмет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Sora Light" charset="0"/>
                        </a:rPr>
                        <a:t>2023</a:t>
                      </a:r>
                      <a:endParaRPr lang="ru-RU" sz="2000" dirty="0">
                        <a:latin typeface="Times New Roman"/>
                        <a:ea typeface="Calibri"/>
                        <a:cs typeface="Sora Light" charset="0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Sora Light" charset="0"/>
                        </a:rPr>
                        <a:t>2024</a:t>
                      </a:r>
                      <a:endParaRPr lang="ru-RU" sz="2000" dirty="0">
                        <a:latin typeface="Times New Roman"/>
                        <a:ea typeface="Calibri"/>
                        <a:cs typeface="Sora Light" charset="0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Sora Light" charset="0"/>
                        </a:rPr>
                        <a:t>2025</a:t>
                      </a:r>
                      <a:endParaRPr lang="ru-RU" sz="2000" dirty="0">
                        <a:latin typeface="Times New Roman"/>
                        <a:ea typeface="Calibri"/>
                        <a:cs typeface="Sora Light" charset="0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Средняя оценка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Средняя оценка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Средняя оценка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 округ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область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округ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область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округ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область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Русский язык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3,95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3,79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3,96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3,83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3,68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3,63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Математика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Sora Light" charset="0"/>
                        </a:rPr>
                        <a:t>3,49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Sora Light" charset="0"/>
                        </a:rPr>
                        <a:t>3,49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Sora Light" charset="0"/>
                        </a:rPr>
                        <a:t>3,17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3,57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3,81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Sora Light" charset="0"/>
                        </a:rPr>
                        <a:t>3,68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https://cdn.gamma.app/2ntg0kbp6xx6fzj/generated-images/R6dkAVhNiXlHoyn0OEyZ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05056"/>
            <a:ext cx="1870198" cy="202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641912" y="407689"/>
            <a:ext cx="4701555" cy="388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5"/>
              </a:lnSpc>
            </a:pP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Результаты ОГЭ: </a:t>
            </a:r>
            <a:r>
              <a:rPr lang="ru-RU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предметы по выбору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502816" y="6188572"/>
            <a:ext cx="4040237" cy="4257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pic>
        <p:nvPicPr>
          <p:cNvPr id="44" name="Рисунок 43" descr="логотип.doc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0"/>
            <a:ext cx="1145059" cy="981479"/>
          </a:xfrm>
          <a:prstGeom prst="rect">
            <a:avLst/>
          </a:prstGeom>
        </p:spPr>
      </p:pic>
      <p:pic>
        <p:nvPicPr>
          <p:cNvPr id="45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467" y="5839517"/>
            <a:ext cx="1800533" cy="1018484"/>
          </a:xfrm>
          <a:prstGeom prst="rect">
            <a:avLst/>
          </a:prstGeom>
          <a:noFill/>
        </p:spPr>
      </p:pic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3468130" y="1899572"/>
          <a:ext cx="5535827" cy="3746187"/>
        </p:xfrm>
        <a:graphic>
          <a:graphicData uri="http://schemas.openxmlformats.org/drawingml/2006/table">
            <a:tbl>
              <a:tblPr/>
              <a:tblGrid>
                <a:gridCol w="2084174"/>
                <a:gridCol w="1902185"/>
                <a:gridCol w="1549468"/>
              </a:tblGrid>
              <a:tr h="671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АТЕ / предмет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Афанасьевский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мун.округ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 ОБЛАСТИ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91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бществознание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3,44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3,52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нформатика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3,71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3,59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иология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3,64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стория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4,03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изика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4,13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3,88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имия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3,22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4,02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еография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3,76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нглийский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4,51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47" name="Text 6"/>
          <p:cNvSpPr/>
          <p:nvPr/>
        </p:nvSpPr>
        <p:spPr>
          <a:xfrm>
            <a:off x="589935" y="1605936"/>
            <a:ext cx="3459726" cy="294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40"/>
              </a:lnSpc>
            </a:pPr>
            <a:endParaRPr lang="en-US" sz="1400" dirty="0"/>
          </a:p>
        </p:txBody>
      </p:sp>
      <p:sp>
        <p:nvSpPr>
          <p:cNvPr id="51" name="Text 1"/>
          <p:cNvSpPr/>
          <p:nvPr/>
        </p:nvSpPr>
        <p:spPr>
          <a:xfrm>
            <a:off x="4049661" y="1355655"/>
            <a:ext cx="4701555" cy="377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5"/>
              </a:lnSpc>
            </a:pPr>
            <a:r>
              <a:rPr lang="ru-RU" sz="2000" b="1" dirty="0" smtClean="0">
                <a:solidFill>
                  <a:srgbClr val="1F1E1E"/>
                </a:solidFill>
                <a:latin typeface="Times New Roman" pitchFamily="18" charset="0"/>
                <a:cs typeface="Times New Roman" pitchFamily="18" charset="0"/>
              </a:rPr>
              <a:t>Средняя оценка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1"/>
          <p:cNvSpPr/>
          <p:nvPr/>
        </p:nvSpPr>
        <p:spPr>
          <a:xfrm>
            <a:off x="253352" y="1355655"/>
            <a:ext cx="3360003" cy="275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5"/>
              </a:lnSpc>
            </a:pPr>
            <a:r>
              <a:rPr lang="ru-RU" sz="2000" b="1" dirty="0" smtClean="0">
                <a:solidFill>
                  <a:srgbClr val="1F1E1E"/>
                </a:solidFill>
                <a:latin typeface="Times New Roman" pitchFamily="18" charset="0"/>
                <a:cs typeface="Times New Roman" pitchFamily="18" charset="0"/>
              </a:rPr>
              <a:t>Рейтинг предметов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3351" y="1946155"/>
            <a:ext cx="3214779" cy="2219069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География (68%)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Информатика (58%)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Биология (32%)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Обществознание (24%)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469" y="4746045"/>
            <a:ext cx="1993558" cy="186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.doc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0"/>
            <a:ext cx="1075223" cy="921619"/>
          </a:xfrm>
          <a:prstGeom prst="rect">
            <a:avLst/>
          </a:prstGeom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7005" y="5923085"/>
            <a:ext cx="1696995" cy="934916"/>
          </a:xfrm>
          <a:prstGeom prst="rect">
            <a:avLst/>
          </a:prstGeom>
          <a:noFill/>
        </p:spPr>
      </p:pic>
      <p:sp>
        <p:nvSpPr>
          <p:cNvPr id="5" name="Text 1"/>
          <p:cNvSpPr/>
          <p:nvPr/>
        </p:nvSpPr>
        <p:spPr>
          <a:xfrm>
            <a:off x="1788242" y="327742"/>
            <a:ext cx="6141021" cy="46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80"/>
              </a:lnSpc>
            </a:pPr>
            <a:r>
              <a:rPr lang="ru-RU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Аттестаты с отличием</a:t>
            </a:r>
            <a:r>
              <a:rPr lang="en-US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65838" y="1911178"/>
          <a:ext cx="5173363" cy="3081855"/>
        </p:xfrm>
        <a:graphic>
          <a:graphicData uri="http://schemas.openxmlformats.org/drawingml/2006/table">
            <a:tbl>
              <a:tblPr/>
              <a:tblGrid>
                <a:gridCol w="2817340"/>
                <a:gridCol w="774357"/>
                <a:gridCol w="889687"/>
                <a:gridCol w="691979"/>
              </a:tblGrid>
              <a:tr h="919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Муниципалитет/ГОО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школы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8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КОГОБУ СШ с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УИОП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Афанасьево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Всего по округу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03" y="1259119"/>
            <a:ext cx="3369277" cy="249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 descr="https://sun9-82.userapi.com/s/v1/ig2/jBWny9qWptWfvyP5Egruf2iOxTBTP5_EPaiGy3Ge0OWg8NknL5VT_GsUQRbImFuBYKw0Lj11oQ46SuvCSyTo9KLF.jpg?quality=95&amp;as=32x73,48x109,72x164,108x246,160x365,240x547,360x821,480x1094,540x1231,640x1459,720x1641,1080x2462,1123x2560&amp;from=bu&amp;u=p_RJaXdaECX4xRAOEola5r9iwzp-I9lxKa6Op-Fpek0&amp;cs=1123x0"/>
          <p:cNvPicPr>
            <a:picLocks noChangeAspect="1" noChangeArrowheads="1"/>
          </p:cNvPicPr>
          <p:nvPr/>
        </p:nvPicPr>
        <p:blipFill>
          <a:blip r:embed="rId5"/>
          <a:srcRect t="16416" b="24421"/>
          <a:stretch>
            <a:fillRect/>
          </a:stretch>
        </p:blipFill>
        <p:spPr bwMode="auto">
          <a:xfrm>
            <a:off x="681744" y="3871784"/>
            <a:ext cx="2212996" cy="286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501081" y="435471"/>
            <a:ext cx="2942508" cy="326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35"/>
              </a:lnSpc>
            </a:pP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Результаты ЕГЭ: </a:t>
            </a:r>
            <a:r>
              <a:rPr lang="ru-RU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в</a:t>
            </a:r>
            <a:r>
              <a:rPr lang="en-US" sz="3200" b="1" dirty="0" err="1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ыпускники</a:t>
            </a:r>
            <a:r>
              <a:rPr lang="en-US" sz="3200" b="1" dirty="0" smtClean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11 классов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329513" y="1095635"/>
          <a:ext cx="8435545" cy="5066267"/>
        </p:xfrm>
        <a:graphic>
          <a:graphicData uri="http://schemas.openxmlformats.org/drawingml/2006/table">
            <a:tbl>
              <a:tblPr/>
              <a:tblGrid>
                <a:gridCol w="2100649"/>
                <a:gridCol w="1771135"/>
                <a:gridCol w="1787611"/>
                <a:gridCol w="1201251"/>
                <a:gridCol w="1574899"/>
              </a:tblGrid>
              <a:tr h="66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АТЕ / предмет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школы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Государственная школа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 ОКРУГУ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 ОБЛАСТИ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85,50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58,51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62,11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65,41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9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(профильный)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88,00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62,27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64,93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67,20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58,11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58,90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58,43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640" algn="l"/>
                          <a:tab pos="64960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95,00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73,77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61,39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71,67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44,60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54,75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57,51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66,80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59,16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47,50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47,50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61,02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79,00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39,50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59,25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64,01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3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60,48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Английский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78,00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63,78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60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(базовый)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5,00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4,41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62" name="Рисунок 61" descr="логотип.doc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0"/>
            <a:ext cx="1087395" cy="932052"/>
          </a:xfrm>
          <a:prstGeom prst="rect">
            <a:avLst/>
          </a:prstGeom>
        </p:spPr>
      </p:pic>
      <p:pic>
        <p:nvPicPr>
          <p:cNvPr id="63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8238" y="6053659"/>
            <a:ext cx="1515761" cy="80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361897" y="288324"/>
            <a:ext cx="4476229" cy="354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5"/>
              </a:lnSpc>
            </a:pP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Лучшие результаты ЕГЭ 2025 года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69045" y="3026271"/>
            <a:ext cx="1650206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5"/>
              </a:lnSpc>
            </a:pPr>
            <a:endParaRPr lang="en-US" sz="14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8882576"/>
              </p:ext>
            </p:extLst>
          </p:nvPr>
        </p:nvGraphicFramePr>
        <p:xfrm>
          <a:off x="428366" y="807307"/>
          <a:ext cx="8600303" cy="5660898"/>
        </p:xfrm>
        <a:graphic>
          <a:graphicData uri="http://schemas.openxmlformats.org/drawingml/2006/table">
            <a:tbl>
              <a:tblPr/>
              <a:tblGrid>
                <a:gridCol w="2670993"/>
                <a:gridCol w="2441291"/>
                <a:gridCol w="695582"/>
                <a:gridCol w="2792437"/>
              </a:tblGrid>
              <a:tr h="61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Образовательная</a:t>
                      </a:r>
                      <a:r>
                        <a:rPr lang="ru-RU" sz="19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организация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Ичетовкина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Диана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9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r>
                        <a:rPr lang="ru-RU" sz="19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Афанасьево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Вихляева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Ольга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9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 с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. Пашино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Выймов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Владислав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r>
                        <a:rPr lang="ru-RU" sz="1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профильная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 с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Гордино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Савина </a:t>
                      </a:r>
                      <a:r>
                        <a:rPr lang="ru-RU" sz="19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Ульяна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r>
                        <a:rPr lang="ru-RU" sz="19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Афанасьево</a:t>
                      </a:r>
                      <a:endParaRPr lang="ru-RU" sz="1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Сюзева Мария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r>
                        <a:rPr lang="ru-RU" sz="19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Афанасьево</a:t>
                      </a:r>
                      <a:endParaRPr lang="ru-RU" sz="1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Вихляева</a:t>
                      </a: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Марина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 с. Пашино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Харина Татьяна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Школа с. </a:t>
                      </a:r>
                      <a:r>
                        <a:rPr lang="ru-RU" sz="1900" dirty="0" err="1" smtClean="0">
                          <a:latin typeface="Times New Roman"/>
                          <a:ea typeface="Calibri"/>
                          <a:cs typeface="Times New Roman"/>
                        </a:rPr>
                        <a:t>Гордино</a:t>
                      </a:r>
                      <a:r>
                        <a:rPr lang="ru-RU" sz="1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 1"/>
          <p:cNvSpPr/>
          <p:nvPr/>
        </p:nvSpPr>
        <p:spPr>
          <a:xfrm>
            <a:off x="5075903" y="4686712"/>
            <a:ext cx="1235178" cy="213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5"/>
              </a:lnSpc>
            </a:pP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1"/>
          <p:cNvSpPr/>
          <p:nvPr/>
        </p:nvSpPr>
        <p:spPr>
          <a:xfrm>
            <a:off x="7343467" y="4686712"/>
            <a:ext cx="1087694" cy="213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5"/>
              </a:lnSpc>
            </a:pP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логотип.doc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0"/>
            <a:ext cx="963827" cy="826137"/>
          </a:xfrm>
          <a:prstGeom prst="rect">
            <a:avLst/>
          </a:prstGeom>
        </p:spPr>
      </p:pic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19" y="6118753"/>
            <a:ext cx="1367481" cy="73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314831" y="368710"/>
            <a:ext cx="5516771" cy="460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45"/>
              </a:lnSpc>
            </a:pPr>
            <a:r>
              <a:rPr lang="en-US" sz="3200" b="1" dirty="0">
                <a:solidFill>
                  <a:srgbClr val="1F1E1E"/>
                </a:solidFill>
                <a:latin typeface="Times New Roman" pitchFamily="18" charset="0"/>
                <a:ea typeface="Alexandria Semi Bold" pitchFamily="34" charset="-122"/>
                <a:cs typeface="Times New Roman" pitchFamily="18" charset="0"/>
              </a:rPr>
              <a:t>Золотые и серебряные медалисты 2025 года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логотип.doc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1"/>
            <a:ext cx="1021492" cy="875564"/>
          </a:xfrm>
          <a:prstGeom prst="rect">
            <a:avLst/>
          </a:prstGeom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7665" y="6006517"/>
            <a:ext cx="1466335" cy="851484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21493" y="1106758"/>
          <a:ext cx="7745001" cy="4225456"/>
        </p:xfrm>
        <a:graphic>
          <a:graphicData uri="http://schemas.openxmlformats.org/drawingml/2006/table">
            <a:tbl>
              <a:tblPr/>
              <a:tblGrid>
                <a:gridCol w="2871175"/>
                <a:gridCol w="786790"/>
                <a:gridCol w="786790"/>
                <a:gridCol w="786790"/>
                <a:gridCol w="786790"/>
                <a:gridCol w="786790"/>
                <a:gridCol w="834735"/>
                <a:gridCol w="105141"/>
              </a:tblGrid>
              <a:tr h="10067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Муниципалитет/ ГОО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Золотая (Федеральная) медаль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Серебряная (Региональная)  медаль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2023-2024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2024-2025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2023-2024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2024-2025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9" marR="515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Муниципальные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школы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9" marR="515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КОГОБУ СШ с УИОП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Афанасьево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9" marR="515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 округу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466" marR="42466" marT="68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6" marR="42466" marT="68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466" marR="42466" marT="68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</a:p>
                  </a:txBody>
                  <a:tcPr marL="42466" marR="42466" marT="68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466" marR="42466" marT="68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59" marR="5159" marT="6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58" name="Picture 1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2926" y="5357787"/>
            <a:ext cx="2282989" cy="129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тип.doc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7283" t="71479" r="12978" b="5778"/>
          <a:stretch>
            <a:fillRect/>
          </a:stretch>
        </p:blipFill>
        <p:spPr>
          <a:xfrm>
            <a:off x="0" y="0"/>
            <a:ext cx="1252248" cy="1073355"/>
          </a:xfrm>
          <a:prstGeom prst="rect">
            <a:avLst/>
          </a:prstGeom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373" y="5840627"/>
            <a:ext cx="1604627" cy="1017374"/>
          </a:xfrm>
          <a:prstGeom prst="rect">
            <a:avLst/>
          </a:prstGeom>
          <a:noFill/>
        </p:spPr>
      </p:pic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4340" y="633038"/>
            <a:ext cx="5369127" cy="53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405</Words>
  <Application>Microsoft Office PowerPoint</Application>
  <PresentationFormat>Экран (4:3)</PresentationFormat>
  <Paragraphs>255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Alexandria Semi Bold</vt:lpstr>
      <vt:lpstr>Sora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Special</dc:creator>
  <cp:lastModifiedBy>Special</cp:lastModifiedBy>
  <cp:revision>91</cp:revision>
  <dcterms:created xsi:type="dcterms:W3CDTF">2025-08-13T12:55:12Z</dcterms:created>
  <dcterms:modified xsi:type="dcterms:W3CDTF">2025-08-27T13:16:16Z</dcterms:modified>
</cp:coreProperties>
</file>